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4"/>
  </p:notesMasterIdLst>
  <p:handoutMasterIdLst>
    <p:handoutMasterId r:id="rId35"/>
  </p:handoutMasterIdLst>
  <p:sldIdLst>
    <p:sldId id="257" r:id="rId5"/>
    <p:sldId id="392" r:id="rId6"/>
    <p:sldId id="394" r:id="rId7"/>
    <p:sldId id="396" r:id="rId8"/>
    <p:sldId id="397" r:id="rId9"/>
    <p:sldId id="398" r:id="rId10"/>
    <p:sldId id="399" r:id="rId11"/>
    <p:sldId id="395" r:id="rId12"/>
    <p:sldId id="401" r:id="rId13"/>
    <p:sldId id="400" r:id="rId14"/>
    <p:sldId id="403" r:id="rId15"/>
    <p:sldId id="406" r:id="rId16"/>
    <p:sldId id="404" r:id="rId17"/>
    <p:sldId id="402" r:id="rId18"/>
    <p:sldId id="407" r:id="rId19"/>
    <p:sldId id="408" r:id="rId20"/>
    <p:sldId id="409" r:id="rId21"/>
    <p:sldId id="410" r:id="rId22"/>
    <p:sldId id="384" r:id="rId23"/>
    <p:sldId id="317" r:id="rId24"/>
    <p:sldId id="277" r:id="rId25"/>
    <p:sldId id="278" r:id="rId26"/>
    <p:sldId id="279" r:id="rId27"/>
    <p:sldId id="268" r:id="rId28"/>
    <p:sldId id="272" r:id="rId29"/>
    <p:sldId id="270" r:id="rId30"/>
    <p:sldId id="281" r:id="rId31"/>
    <p:sldId id="321" r:id="rId32"/>
    <p:sldId id="3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725" autoAdjust="0"/>
  </p:normalViewPr>
  <p:slideViewPr>
    <p:cSldViewPr snapToGrid="0">
      <p:cViewPr varScale="1">
        <p:scale>
          <a:sx n="114" d="100"/>
          <a:sy n="114" d="100"/>
        </p:scale>
        <p:origin x="414" y="10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pPr algn="ctr" rtl="1"/>
          <a:endParaRPr lang="en-US" dirty="0"/>
        </a:p>
      </dgm:t>
    </dgm:pt>
    <dgm:pt modelId="{7A0BD8EC-BB4A-4912-A54E-6F39B681264E}" type="parTrans" cxnId="{AE101ABC-7EA3-4444-A576-8AB15A371C84}">
      <dgm:prSet/>
      <dgm:spPr/>
      <dgm:t>
        <a:bodyPr/>
        <a:lstStyle/>
        <a:p>
          <a:pPr algn="ctr" rtl="1"/>
          <a:endParaRPr lang="en-US"/>
        </a:p>
      </dgm:t>
    </dgm:pt>
    <dgm:pt modelId="{7A8D4B4D-06E9-4958-810D-A6226B6AC588}" type="sibTrans" cxnId="{AE101ABC-7EA3-4444-A576-8AB15A371C84}">
      <dgm:prSet/>
      <dgm:spPr/>
      <dgm:t>
        <a:bodyPr/>
        <a:lstStyle/>
        <a:p>
          <a:pPr algn="ctr" rtl="1"/>
          <a:endParaRPr lang="en-US"/>
        </a:p>
      </dgm:t>
    </dgm:pt>
    <dgm:pt modelId="{349299C9-846E-4827-813A-349CCCE20782}">
      <dgm:prSet phldrT="[Text]" custT="1"/>
      <dgm:spPr/>
      <dgm:t>
        <a:bodyPr/>
        <a:lstStyle/>
        <a:p>
          <a:pPr algn="ctr" rtl="1"/>
          <a:endParaRPr lang="he-IL" sz="2000" b="1" dirty="0">
            <a:effectLst>
              <a:outerShdw blurRad="38100" dist="38100" dir="2700000" algn="tl">
                <a:srgbClr val="000000">
                  <a:alpha val="43137"/>
                </a:srgbClr>
              </a:outerShdw>
            </a:effectLst>
            <a:latin typeface="Noto Sans Hebrew" pitchFamily="2" charset="-79"/>
            <a:cs typeface="Noto Sans Hebrew" pitchFamily="2" charset="-79"/>
          </a:endParaRPr>
        </a:p>
        <a:p>
          <a:pPr algn="ctr" rtl="1"/>
          <a:r>
            <a:rPr lang="he-IL" sz="2000" b="1" dirty="0">
              <a:effectLst>
                <a:outerShdw blurRad="38100" dist="38100" dir="2700000" algn="tl">
                  <a:srgbClr val="000000">
                    <a:alpha val="43137"/>
                  </a:srgbClr>
                </a:outerShdw>
              </a:effectLst>
              <a:latin typeface="Noto Sans Hebrew" pitchFamily="2" charset="-79"/>
              <a:cs typeface="Noto Sans Hebrew" pitchFamily="2" charset="-79"/>
            </a:rPr>
            <a:t>הרכשת  נתונים</a:t>
          </a:r>
          <a:endParaRPr lang="en-US" sz="2000" b="1" dirty="0">
            <a:effectLst>
              <a:outerShdw blurRad="38100" dist="38100" dir="2700000" algn="tl">
                <a:srgbClr val="000000">
                  <a:alpha val="43137"/>
                </a:srgbClr>
              </a:outerShdw>
            </a:effectLst>
            <a:latin typeface="Noto Sans Hebrew" pitchFamily="2" charset="-79"/>
            <a:cs typeface="Noto Sans Hebrew" pitchFamily="2" charset="-79"/>
          </a:endParaRPr>
        </a:p>
      </dgm:t>
    </dgm:pt>
    <dgm:pt modelId="{AEA27547-B9ED-4994-BD27-04EC297EF367}" type="parTrans" cxnId="{0EFA3039-6828-403C-9445-4359BA6645E6}">
      <dgm:prSet/>
      <dgm:spPr/>
      <dgm:t>
        <a:bodyPr/>
        <a:lstStyle/>
        <a:p>
          <a:pPr algn="ctr" rtl="1"/>
          <a:endParaRPr lang="en-US"/>
        </a:p>
      </dgm:t>
    </dgm:pt>
    <dgm:pt modelId="{9D819F52-ACA0-4B08-8256-DF6BD8FA3A0B}" type="sibTrans" cxnId="{0EFA3039-6828-403C-9445-4359BA6645E6}">
      <dgm:prSet/>
      <dgm:spPr/>
      <dgm:t>
        <a:bodyPr/>
        <a:lstStyle/>
        <a:p>
          <a:pPr algn="ctr" rtl="1"/>
          <a:endParaRPr lang="en-US"/>
        </a:p>
      </dgm:t>
    </dgm:pt>
    <dgm:pt modelId="{D07AD3FD-84FF-467E-9693-752776549C61}">
      <dgm:prSet phldrT="[Text]"/>
      <dgm:spPr>
        <a:solidFill>
          <a:srgbClr val="92D050"/>
        </a:solidFill>
        <a:ln>
          <a:solidFill>
            <a:srgbClr val="92D050"/>
          </a:solidFill>
        </a:ln>
      </dgm:spPr>
      <dgm:t>
        <a:bodyPr/>
        <a:lstStyle/>
        <a:p>
          <a:pPr algn="ctr" rtl="1"/>
          <a:endParaRPr lang="en-US" dirty="0"/>
        </a:p>
      </dgm:t>
    </dgm:pt>
    <dgm:pt modelId="{7B691773-F524-4FAD-A272-BDF0B0C4370A}" type="parTrans" cxnId="{55492768-9A5E-4F74-AC7C-959C5C24EFD3}">
      <dgm:prSet/>
      <dgm:spPr/>
      <dgm:t>
        <a:bodyPr/>
        <a:lstStyle/>
        <a:p>
          <a:pPr algn="ctr" rtl="1"/>
          <a:endParaRPr lang="en-US"/>
        </a:p>
      </dgm:t>
    </dgm:pt>
    <dgm:pt modelId="{A8C9B7A9-BC2A-4753-B7F0-F2E361D95520}" type="sibTrans" cxnId="{55492768-9A5E-4F74-AC7C-959C5C24EFD3}">
      <dgm:prSet/>
      <dgm:spPr/>
      <dgm:t>
        <a:bodyPr/>
        <a:lstStyle/>
        <a:p>
          <a:pPr algn="ctr" rtl="1"/>
          <a:endParaRPr lang="en-US"/>
        </a:p>
      </dgm:t>
    </dgm:pt>
    <dgm:pt modelId="{5D70EFF5-8B31-4A1F-AE44-51E4CF0013EB}">
      <dgm:prSet phldrT="[Text]" custT="1"/>
      <dgm:spPr/>
      <dgm:t>
        <a:bodyPr/>
        <a:lstStyle/>
        <a:p>
          <a:pPr algn="ctr" rtl="1"/>
          <a:endPar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a:p>
          <a:pPr algn="ctr" rtl="1"/>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טיפול   בנתונים</a:t>
          </a:r>
          <a:endPar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dgm:t>
    </dgm:pt>
    <dgm:pt modelId="{96C720A0-FEEF-48D1-8DF6-ABA03C304822}" type="parTrans" cxnId="{E97FF64F-8020-497E-AE7D-2395DDA4560D}">
      <dgm:prSet/>
      <dgm:spPr/>
      <dgm:t>
        <a:bodyPr/>
        <a:lstStyle/>
        <a:p>
          <a:pPr algn="ctr" rtl="1"/>
          <a:endParaRPr lang="en-US"/>
        </a:p>
      </dgm:t>
    </dgm:pt>
    <dgm:pt modelId="{B6A59CDE-18AD-4553-B6C5-FF001A8E8510}" type="sibTrans" cxnId="{E97FF64F-8020-497E-AE7D-2395DDA4560D}">
      <dgm:prSet/>
      <dgm:spPr/>
      <dgm:t>
        <a:bodyPr/>
        <a:lstStyle/>
        <a:p>
          <a:pPr algn="ctr" rtl="1"/>
          <a:endParaRPr lang="en-US"/>
        </a:p>
      </dgm:t>
    </dgm:pt>
    <dgm:pt modelId="{D71FC021-6A65-44D1-95B9-0E6C89079866}">
      <dgm:prSet phldrT="[Text]"/>
      <dgm:spPr>
        <a:solidFill>
          <a:srgbClr val="FFC000"/>
        </a:solidFill>
        <a:ln>
          <a:solidFill>
            <a:srgbClr val="FFC000"/>
          </a:solidFill>
        </a:ln>
      </dgm:spPr>
      <dgm:t>
        <a:bodyPr/>
        <a:lstStyle/>
        <a:p>
          <a:pPr algn="ctr" rtl="1"/>
          <a:endParaRPr lang="en-US" dirty="0"/>
        </a:p>
      </dgm:t>
    </dgm:pt>
    <dgm:pt modelId="{862AAE39-3AAD-40E3-BA20-90187BD73242}" type="parTrans" cxnId="{53239C96-427C-420B-95DC-546F3B30ED65}">
      <dgm:prSet/>
      <dgm:spPr/>
      <dgm:t>
        <a:bodyPr/>
        <a:lstStyle/>
        <a:p>
          <a:pPr algn="ctr" rtl="1"/>
          <a:endParaRPr lang="en-US"/>
        </a:p>
      </dgm:t>
    </dgm:pt>
    <dgm:pt modelId="{9B090D9D-470E-46E2-AABB-0368A52481AA}" type="sibTrans" cxnId="{53239C96-427C-420B-95DC-546F3B30ED65}">
      <dgm:prSet/>
      <dgm:spPr/>
      <dgm:t>
        <a:bodyPr/>
        <a:lstStyle/>
        <a:p>
          <a:pPr algn="ctr" rtl="1"/>
          <a:endParaRPr lang="en-US"/>
        </a:p>
      </dgm:t>
    </dgm:pt>
    <dgm:pt modelId="{4A6BB192-9983-4F48-BBC5-6E384EED7EC5}">
      <dgm:prSet phldrT="[Text]" custT="1"/>
      <dgm:spPr/>
      <dgm:t>
        <a:bodyPr/>
        <a:lstStyle/>
        <a:p>
          <a:pPr algn="ctr" rtl="1"/>
          <a:endPar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a:p>
          <a:pPr algn="ctr" rtl="1"/>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ניתוח נתונים מתקדם (</a:t>
          </a:r>
          <a:r>
            <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Almoni Tzar ML v5 AAA UltraLigh" panose="00000306000000000000" pitchFamily="2" charset="-79"/>
              <a:ea typeface="+mn-ea"/>
              <a:cs typeface="Almoni Tzar ML v5 AAA UltraLigh" panose="00000306000000000000" pitchFamily="2" charset="-79"/>
            </a:rPr>
            <a:t>EDA</a:t>
          </a:r>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a:t>
          </a:r>
          <a:endPar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dgm:t>
    </dgm:pt>
    <dgm:pt modelId="{230A6E4A-6CED-4DC0-AEFE-6859FE07B658}" type="parTrans" cxnId="{E3115EEA-DE9C-4F06-B8B3-BEB263D5F2B1}">
      <dgm:prSet/>
      <dgm:spPr/>
      <dgm:t>
        <a:bodyPr/>
        <a:lstStyle/>
        <a:p>
          <a:pPr algn="ctr" rtl="1"/>
          <a:endParaRPr lang="en-US"/>
        </a:p>
      </dgm:t>
    </dgm:pt>
    <dgm:pt modelId="{0B568EC2-5D2A-4B00-8047-B7832F245B44}" type="sibTrans" cxnId="{E3115EEA-DE9C-4F06-B8B3-BEB263D5F2B1}">
      <dgm:prSet/>
      <dgm:spPr/>
      <dgm:t>
        <a:bodyPr/>
        <a:lstStyle/>
        <a:p>
          <a:pPr algn="ctr" rtl="1"/>
          <a:endParaRPr lang="en-US"/>
        </a:p>
      </dgm:t>
    </dgm:pt>
    <dgm:pt modelId="{5EDA317F-AB2E-47DE-BA46-16FA60C3C561}">
      <dgm:prSet phldrT="[Text]"/>
      <dgm:spPr>
        <a:solidFill>
          <a:schemeClr val="accent3"/>
        </a:solidFill>
        <a:ln>
          <a:solidFill>
            <a:schemeClr val="accent3"/>
          </a:solidFill>
        </a:ln>
      </dgm:spPr>
      <dgm:t>
        <a:bodyPr/>
        <a:lstStyle/>
        <a:p>
          <a:pPr algn="ctr" rtl="1"/>
          <a:endParaRPr lang="en-US" dirty="0"/>
        </a:p>
      </dgm:t>
    </dgm:pt>
    <dgm:pt modelId="{775EBB35-E8CF-4A14-B0A8-45A53D65E711}" type="parTrans" cxnId="{7B8F902E-4BA3-41AA-9991-54805A6B93DE}">
      <dgm:prSet/>
      <dgm:spPr/>
      <dgm:t>
        <a:bodyPr/>
        <a:lstStyle/>
        <a:p>
          <a:pPr algn="ctr" rtl="1"/>
          <a:endParaRPr lang="en-US"/>
        </a:p>
      </dgm:t>
    </dgm:pt>
    <dgm:pt modelId="{A75B061E-69EA-487C-8330-1430DA0F139D}" type="sibTrans" cxnId="{7B8F902E-4BA3-41AA-9991-54805A6B93DE}">
      <dgm:prSet/>
      <dgm:spPr/>
      <dgm:t>
        <a:bodyPr/>
        <a:lstStyle/>
        <a:p>
          <a:pPr algn="ctr" rtl="1"/>
          <a:endParaRPr lang="en-US"/>
        </a:p>
      </dgm:t>
    </dgm:pt>
    <dgm:pt modelId="{F757DBC8-3670-4122-937A-47DB91C0F3FE}">
      <dgm:prSet phldrT="[Text]" custT="1"/>
      <dgm:spPr/>
      <dgm:t>
        <a:bodyPr/>
        <a:lstStyle/>
        <a:p>
          <a:pPr algn="ctr" rtl="1"/>
          <a:endPar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a:p>
          <a:pPr algn="ctr" rtl="1"/>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למידת     מכונה</a:t>
          </a:r>
          <a:endPar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dgm:t>
    </dgm:pt>
    <dgm:pt modelId="{8F483F27-8D97-48E5-9210-1B448F1CE277}" type="parTrans" cxnId="{8A3D4B73-3658-4A4C-9DFE-F59E22A79482}">
      <dgm:prSet/>
      <dgm:spPr/>
      <dgm:t>
        <a:bodyPr/>
        <a:lstStyle/>
        <a:p>
          <a:pPr algn="ctr" rtl="1"/>
          <a:endParaRPr lang="en-US"/>
        </a:p>
      </dgm:t>
    </dgm:pt>
    <dgm:pt modelId="{A46A41DD-2CA4-4800-8F85-546ABB24ED07}" type="sibTrans" cxnId="{8A3D4B73-3658-4A4C-9DFE-F59E22A79482}">
      <dgm:prSet/>
      <dgm:spPr/>
      <dgm:t>
        <a:bodyPr/>
        <a:lstStyle/>
        <a:p>
          <a:pPr algn="ctr" rtl="1"/>
          <a:endParaRPr lang="en-US"/>
        </a:p>
      </dgm:t>
    </dgm:pt>
    <dgm:pt modelId="{7B2FF309-5120-45E2-ACC8-F8FAA9DBDA55}">
      <dgm:prSet phldrT="[Text]"/>
      <dgm:spPr>
        <a:solidFill>
          <a:schemeClr val="accent4"/>
        </a:solidFill>
        <a:ln>
          <a:solidFill>
            <a:schemeClr val="accent4"/>
          </a:solidFill>
        </a:ln>
      </dgm:spPr>
      <dgm:t>
        <a:bodyPr/>
        <a:lstStyle/>
        <a:p>
          <a:pPr algn="ctr" rtl="1"/>
          <a:endParaRPr lang="en-US" dirty="0"/>
        </a:p>
      </dgm:t>
    </dgm:pt>
    <dgm:pt modelId="{2CF5AF8A-5687-489A-9838-EDDBB760D421}" type="parTrans" cxnId="{D35DB9DA-961B-46CD-BB14-44CD766D8CB7}">
      <dgm:prSet/>
      <dgm:spPr/>
      <dgm:t>
        <a:bodyPr/>
        <a:lstStyle/>
        <a:p>
          <a:pPr algn="ctr" rtl="1"/>
          <a:endParaRPr lang="en-US"/>
        </a:p>
      </dgm:t>
    </dgm:pt>
    <dgm:pt modelId="{D5CAA101-B828-45D7-965B-F77CD6FBA109}" type="sibTrans" cxnId="{D35DB9DA-961B-46CD-BB14-44CD766D8CB7}">
      <dgm:prSet/>
      <dgm:spPr/>
      <dgm:t>
        <a:bodyPr/>
        <a:lstStyle/>
        <a:p>
          <a:pPr algn="ctr" rtl="1"/>
          <a:endParaRPr lang="en-US"/>
        </a:p>
      </dgm:t>
    </dgm:pt>
    <dgm:pt modelId="{EE155DB2-6788-4019-961C-F8B89C275CE8}">
      <dgm:prSet phldrT="[Text]" custT="1"/>
      <dgm:spPr/>
      <dgm:t>
        <a:bodyPr/>
        <a:lstStyle/>
        <a:p>
          <a:pPr algn="ctr" rtl="1"/>
          <a:endPar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a:p>
          <a:pPr algn="ctr" rtl="1"/>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סיכום ומסקנות</a:t>
          </a:r>
          <a:endPar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dgm:t>
    </dgm:pt>
    <dgm:pt modelId="{8395B9D5-FF39-4045-8569-9C13F11FB1E5}" type="parTrans" cxnId="{E3D274C7-DB39-45B8-B18F-742495FE5026}">
      <dgm:prSet/>
      <dgm:spPr/>
      <dgm:t>
        <a:bodyPr/>
        <a:lstStyle/>
        <a:p>
          <a:pPr algn="ctr" rtl="1"/>
          <a:endParaRPr lang="en-US"/>
        </a:p>
      </dgm:t>
    </dgm:pt>
    <dgm:pt modelId="{F94C628D-62C1-4AF5-B102-2A2AA7FD22DE}" type="sibTrans" cxnId="{E3D274C7-DB39-45B8-B18F-742495FE5026}">
      <dgm:prSet/>
      <dgm:spPr/>
      <dgm:t>
        <a:bodyPr/>
        <a:lstStyle/>
        <a:p>
          <a:pPr algn="ctr" rtl="1"/>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solidFill>
          <a:srgbClr val="92D050"/>
        </a:solidFill>
        <a:ln>
          <a:solidFill>
            <a:srgbClr val="92D050"/>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solidFill>
          <a:srgbClr val="FFC000"/>
        </a:solidFill>
        <a:ln>
          <a:solidFill>
            <a:srgbClr val="FFC000"/>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Title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To start a presentation, go to the Slide Show tab, and select          From Beginning.</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Title</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To display Presenter view, in Slide Show view, on the control bar at the bottom left select the three dots, and then Show                 Presenter View.</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Title</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During your presentation, the speaker notes are visible on your monitor, but aren't visible to      the audience.</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Title</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Title</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If you don’t see the Notes pane or it is completely minimized, click Notes on the task bar across the bottom of the PowerPoint window.</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The Notes pane is a box that appears below each slide. Tap it to add notes.</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1">
            <a:lnSpc>
              <a:spcPct val="90000"/>
            </a:lnSpc>
            <a:spcBef>
              <a:spcPct val="0"/>
            </a:spcBef>
            <a:spcAft>
              <a:spcPct val="35000"/>
            </a:spcAft>
            <a:buNone/>
          </a:pPr>
          <a:endParaRPr lang="en-US" sz="1700" kern="1200" dirty="0"/>
        </a:p>
      </dsp:txBody>
      <dsp:txXfrm>
        <a:off x="1934" y="2872740"/>
        <a:ext cx="1980076" cy="662940"/>
      </dsp:txXfrm>
    </dsp:sp>
    <dsp:sp modelId="{810D7AA7-A541-4507-BE7F-36CCF210089F}">
      <dsp:nvSpPr>
        <dsp:cNvPr id="0" name=""/>
        <dsp:cNvSpPr/>
      </dsp:nvSpPr>
      <dsp:spPr>
        <a:xfrm>
          <a:off x="16697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90000"/>
            </a:lnSpc>
            <a:spcBef>
              <a:spcPct val="0"/>
            </a:spcBef>
            <a:spcAft>
              <a:spcPct val="35000"/>
            </a:spcAft>
            <a:buNone/>
          </a:pPr>
          <a:endParaRPr lang="he-IL" sz="2000" b="1" kern="1200" dirty="0">
            <a:effectLst>
              <a:outerShdw blurRad="38100" dist="38100" dir="2700000" algn="tl">
                <a:srgbClr val="000000">
                  <a:alpha val="43137"/>
                </a:srgbClr>
              </a:outerShdw>
            </a:effectLst>
            <a:latin typeface="Noto Sans Hebrew" pitchFamily="2" charset="-79"/>
            <a:cs typeface="Noto Sans Hebrew" pitchFamily="2" charset="-79"/>
          </a:endParaRPr>
        </a:p>
        <a:p>
          <a:pPr marL="0" lvl="0" indent="0" algn="ctr" defTabSz="889000" rtl="1">
            <a:lnSpc>
              <a:spcPct val="90000"/>
            </a:lnSpc>
            <a:spcBef>
              <a:spcPct val="0"/>
            </a:spcBef>
            <a:spcAft>
              <a:spcPct val="35000"/>
            </a:spcAft>
            <a:buNone/>
          </a:pPr>
          <a:r>
            <a:rPr lang="he-IL" sz="2000" b="1" kern="1200" dirty="0">
              <a:effectLst>
                <a:outerShdw blurRad="38100" dist="38100" dir="2700000" algn="tl">
                  <a:srgbClr val="000000">
                    <a:alpha val="43137"/>
                  </a:srgbClr>
                </a:outerShdw>
              </a:effectLst>
              <a:latin typeface="Noto Sans Hebrew" pitchFamily="2" charset="-79"/>
              <a:cs typeface="Noto Sans Hebrew" pitchFamily="2" charset="-79"/>
            </a:rPr>
            <a:t>הרכשת  נתונים</a:t>
          </a:r>
          <a:endParaRPr lang="en-US" sz="2000" b="1" kern="1200" dirty="0">
            <a:effectLst>
              <a:outerShdw blurRad="38100" dist="38100" dir="2700000" algn="tl">
                <a:srgbClr val="000000">
                  <a:alpha val="43137"/>
                </a:srgbClr>
              </a:outerShdw>
            </a:effectLst>
            <a:latin typeface="Noto Sans Hebrew" pitchFamily="2" charset="-79"/>
            <a:cs typeface="Noto Sans Hebrew" pitchFamily="2" charset="-79"/>
          </a:endParaRPr>
        </a:p>
      </dsp:txBody>
      <dsp:txXfrm>
        <a:off x="166970" y="982941"/>
        <a:ext cx="1675110" cy="1414310"/>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rgbClr val="92D050"/>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rgbClr val="92D050"/>
        </a:solid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1">
            <a:lnSpc>
              <a:spcPct val="90000"/>
            </a:lnSpc>
            <a:spcBef>
              <a:spcPct val="0"/>
            </a:spcBef>
            <a:spcAft>
              <a:spcPct val="35000"/>
            </a:spcAft>
            <a:buNone/>
          </a:pPr>
          <a:endParaRPr lang="en-US" sz="1700" kern="1200" dirty="0"/>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90000"/>
            </a:lnSpc>
            <a:spcBef>
              <a:spcPct val="0"/>
            </a:spcBef>
            <a:spcAft>
              <a:spcPct val="35000"/>
            </a:spcAft>
            <a:buNone/>
          </a:pPr>
          <a:endPar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a:p>
          <a:pPr marL="0" lvl="0" indent="0" algn="ctr" defTabSz="889000" rtl="1">
            <a:lnSpc>
              <a:spcPct val="90000"/>
            </a:lnSpc>
            <a:spcBef>
              <a:spcPct val="0"/>
            </a:spcBef>
            <a:spcAft>
              <a:spcPct val="35000"/>
            </a:spcAft>
            <a:buNone/>
          </a:pPr>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טיפול   בנתונים</a:t>
          </a:r>
          <a:endPar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rgbClr val="FFC000"/>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rgbClr val="FFC000"/>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1">
            <a:lnSpc>
              <a:spcPct val="90000"/>
            </a:lnSpc>
            <a:spcBef>
              <a:spcPct val="0"/>
            </a:spcBef>
            <a:spcAft>
              <a:spcPct val="35000"/>
            </a:spcAft>
            <a:buNone/>
          </a:pPr>
          <a:endParaRPr lang="en-US" sz="1700" kern="1200" dirty="0"/>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90000"/>
            </a:lnSpc>
            <a:spcBef>
              <a:spcPct val="0"/>
            </a:spcBef>
            <a:spcAft>
              <a:spcPct val="35000"/>
            </a:spcAft>
            <a:buNone/>
          </a:pPr>
          <a:endPar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a:p>
          <a:pPr marL="0" lvl="0" indent="0" algn="ctr" defTabSz="889000" rtl="1">
            <a:lnSpc>
              <a:spcPct val="90000"/>
            </a:lnSpc>
            <a:spcBef>
              <a:spcPct val="0"/>
            </a:spcBef>
            <a:spcAft>
              <a:spcPct val="35000"/>
            </a:spcAft>
            <a:buNone/>
          </a:pPr>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ניתוח נתונים מתקדם (</a:t>
          </a:r>
          <a:r>
            <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Almoni Tzar ML v5 AAA UltraLigh" panose="00000306000000000000" pitchFamily="2" charset="-79"/>
              <a:ea typeface="+mn-ea"/>
              <a:cs typeface="Almoni Tzar ML v5 AAA UltraLigh" panose="00000306000000000000" pitchFamily="2" charset="-79"/>
            </a:rPr>
            <a:t>EDA</a:t>
          </a:r>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a:t>
          </a:r>
          <a:endPar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1">
            <a:lnSpc>
              <a:spcPct val="90000"/>
            </a:lnSpc>
            <a:spcBef>
              <a:spcPct val="0"/>
            </a:spcBef>
            <a:spcAft>
              <a:spcPct val="35000"/>
            </a:spcAft>
            <a:buNone/>
          </a:pPr>
          <a:endParaRPr lang="en-US" sz="1700" kern="1200" dirty="0"/>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90000"/>
            </a:lnSpc>
            <a:spcBef>
              <a:spcPct val="0"/>
            </a:spcBef>
            <a:spcAft>
              <a:spcPct val="35000"/>
            </a:spcAft>
            <a:buNone/>
          </a:pPr>
          <a:endPar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a:p>
          <a:pPr marL="0" lvl="0" indent="0" algn="ctr" defTabSz="889000" rtl="1">
            <a:lnSpc>
              <a:spcPct val="90000"/>
            </a:lnSpc>
            <a:spcBef>
              <a:spcPct val="0"/>
            </a:spcBef>
            <a:spcAft>
              <a:spcPct val="35000"/>
            </a:spcAft>
            <a:buNone/>
          </a:pPr>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למידת     מכונה</a:t>
          </a:r>
          <a:endPar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rtl="1">
            <a:lnSpc>
              <a:spcPct val="90000"/>
            </a:lnSpc>
            <a:spcBef>
              <a:spcPct val="0"/>
            </a:spcBef>
            <a:spcAft>
              <a:spcPct val="35000"/>
            </a:spcAft>
            <a:buNone/>
          </a:pPr>
          <a:endParaRPr lang="en-US" sz="1700" kern="1200" dirty="0"/>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90000"/>
            </a:lnSpc>
            <a:spcBef>
              <a:spcPct val="0"/>
            </a:spcBef>
            <a:spcAft>
              <a:spcPct val="35000"/>
            </a:spcAft>
            <a:buNone/>
          </a:pPr>
          <a:endPar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a:p>
          <a:pPr marL="0" lvl="0" indent="0" algn="ctr" defTabSz="889000" rtl="1">
            <a:lnSpc>
              <a:spcPct val="90000"/>
            </a:lnSpc>
            <a:spcBef>
              <a:spcPct val="0"/>
            </a:spcBef>
            <a:spcAft>
              <a:spcPct val="35000"/>
            </a:spcAft>
            <a:buNone/>
          </a:pPr>
          <a:r>
            <a:rPr lang="he-IL"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rPr>
            <a:t>סיכום ומסקנות</a:t>
          </a:r>
          <a:endParaRPr lang="en-US" sz="2000" b="1" kern="1200" dirty="0">
            <a:solidFill>
              <a:prstClr val="white">
                <a:hueOff val="0"/>
                <a:satOff val="0"/>
                <a:lumOff val="0"/>
                <a:alphaOff val="0"/>
              </a:prstClr>
            </a:solidFill>
            <a:effectLst>
              <a:outerShdw blurRad="38100" dist="38100" dir="2700000" algn="tl">
                <a:srgbClr val="000000">
                  <a:alpha val="43137"/>
                </a:srgbClr>
              </a:outerShdw>
            </a:effectLst>
            <a:latin typeface="Noto Sans Hebrew" pitchFamily="2" charset="-79"/>
            <a:ea typeface="+mn-ea"/>
            <a:cs typeface="Noto Sans Hebrew" pitchFamily="2" charset="-79"/>
          </a:endParaRPr>
        </a:p>
      </dsp:txBody>
      <dsp:txXfrm>
        <a:off x="8006156" y="982941"/>
        <a:ext cx="1675110" cy="1414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start a presentation, go to the Slide Show tab, and select          From Beginning.</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display Presenter view, in Slide Show view, on the control bar at the bottom left select the three dots, and then Show                 Presenter View.</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During your presentation, the speaker notes are visible on your monitor, but aren't visible to      the audience.</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The Notes pane is a box that appears below each slide. Tap it to add notes.</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If you don’t see the Notes pane or it is completely minimized, click Notes on the task bar across the bottom of the PowerPoint window.</a:t>
          </a:r>
          <a:endParaRPr lang="en-US"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2/20/2023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431403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135304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19969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1942525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1026031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195860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1946704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59730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47919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3205951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25</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28</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913252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14578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408657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4228787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3691792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25886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5224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84768FE-3C20-CA8B-40BF-4CDE0F12EF32}"/>
              </a:ext>
            </a:extLst>
          </p:cNvPr>
          <p:cNvSpPr>
            <a:spLocks noGrp="1"/>
          </p:cNvSpPr>
          <p:nvPr>
            <p:ph type="ctrTitle"/>
          </p:nvPr>
        </p:nvSpPr>
        <p:spPr>
          <a:xfrm>
            <a:off x="7574160" y="470960"/>
            <a:ext cx="4546832" cy="2082806"/>
          </a:xfrm>
        </p:spPr>
        <p:txBody>
          <a:bodyPr/>
          <a:lstStyle/>
          <a:p>
            <a:pPr algn="ctr"/>
            <a:r>
              <a:rPr lang="he-IL" sz="4000" b="1" dirty="0">
                <a:ln w="9525">
                  <a:solidFill>
                    <a:schemeClr val="bg1"/>
                  </a:solidFill>
                  <a:prstDash val="solid"/>
                </a:ln>
                <a:effectLst>
                  <a:outerShdw blurRad="12700" dist="38100" dir="2700000" algn="tl" rotWithShape="0">
                    <a:schemeClr val="bg1">
                      <a:lumMod val="50000"/>
                    </a:schemeClr>
                  </a:outerShdw>
                </a:effectLst>
                <a:latin typeface="Fb MatadorEnHeb Black" panose="00000500000000000000" pitchFamily="50" charset="-79"/>
                <a:cs typeface="Fb MatadorEnHeb Black" panose="00000500000000000000" pitchFamily="50" charset="-79"/>
              </a:rPr>
              <a:t>האם ניתן לחזות</a:t>
            </a:r>
            <a:br>
              <a:rPr lang="en-US" sz="4000" b="1" dirty="0">
                <a:ln w="9525">
                  <a:solidFill>
                    <a:schemeClr val="bg1"/>
                  </a:solidFill>
                  <a:prstDash val="solid"/>
                </a:ln>
                <a:effectLst>
                  <a:outerShdw blurRad="12700" dist="38100" dir="2700000" algn="tl" rotWithShape="0">
                    <a:schemeClr val="bg1">
                      <a:lumMod val="50000"/>
                    </a:schemeClr>
                  </a:outerShdw>
                </a:effectLst>
                <a:latin typeface="Fb MatadorEnHeb Black" panose="00000500000000000000" pitchFamily="50" charset="-79"/>
                <a:cs typeface="Fb MatadorEnHeb Black" panose="00000500000000000000" pitchFamily="50" charset="-79"/>
              </a:rPr>
            </a:br>
            <a:r>
              <a:rPr lang="he-IL" sz="4000" b="1" dirty="0">
                <a:ln w="9525">
                  <a:solidFill>
                    <a:schemeClr val="bg1"/>
                  </a:solidFill>
                  <a:prstDash val="solid"/>
                </a:ln>
                <a:effectLst>
                  <a:outerShdw blurRad="12700" dist="38100" dir="2700000" algn="tl" rotWithShape="0">
                    <a:schemeClr val="bg1">
                      <a:lumMod val="50000"/>
                    </a:schemeClr>
                  </a:outerShdw>
                </a:effectLst>
                <a:latin typeface="Fb MatadorEnHeb Black" panose="00000500000000000000" pitchFamily="50" charset="-79"/>
                <a:cs typeface="Fb MatadorEnHeb Black" panose="00000500000000000000" pitchFamily="50" charset="-79"/>
              </a:rPr>
              <a:t> מגמת צריכה</a:t>
            </a:r>
            <a:br>
              <a:rPr lang="he-IL" sz="4000" b="1" dirty="0">
                <a:ln w="9525">
                  <a:solidFill>
                    <a:schemeClr val="bg1"/>
                  </a:solidFill>
                  <a:prstDash val="solid"/>
                </a:ln>
                <a:effectLst>
                  <a:outerShdw blurRad="12700" dist="38100" dir="2700000" algn="tl" rotWithShape="0">
                    <a:schemeClr val="bg1">
                      <a:lumMod val="50000"/>
                    </a:schemeClr>
                  </a:outerShdw>
                </a:effectLst>
                <a:latin typeface="Fb MatadorEnHeb Black" panose="00000500000000000000" pitchFamily="50" charset="-79"/>
                <a:cs typeface="Fb MatadorEnHeb Black" panose="00000500000000000000" pitchFamily="50" charset="-79"/>
              </a:rPr>
            </a:br>
            <a:r>
              <a:rPr lang="he-IL" sz="4000" b="1" dirty="0">
                <a:ln w="9525">
                  <a:solidFill>
                    <a:schemeClr val="bg1"/>
                  </a:solidFill>
                  <a:prstDash val="solid"/>
                </a:ln>
                <a:effectLst>
                  <a:outerShdw blurRad="12700" dist="38100" dir="2700000" algn="tl" rotWithShape="0">
                    <a:schemeClr val="bg1">
                      <a:lumMod val="50000"/>
                    </a:schemeClr>
                  </a:outerShdw>
                </a:effectLst>
                <a:latin typeface="Fb MatadorEnHeb Black" panose="00000500000000000000" pitchFamily="50" charset="-79"/>
                <a:cs typeface="Fb MatadorEnHeb Black" panose="00000500000000000000" pitchFamily="50" charset="-79"/>
              </a:rPr>
              <a:t> בענפי שירות מסוימים</a:t>
            </a:r>
            <a:endParaRPr lang="en-US" sz="4000" b="1" dirty="0">
              <a:ln w="9525">
                <a:solidFill>
                  <a:schemeClr val="bg1"/>
                </a:solidFill>
                <a:prstDash val="solid"/>
              </a:ln>
              <a:effectLst>
                <a:outerShdw blurRad="12700" dist="38100" dir="2700000" algn="tl" rotWithShape="0">
                  <a:schemeClr val="bg1">
                    <a:lumMod val="50000"/>
                  </a:schemeClr>
                </a:outerShdw>
              </a:effectLst>
              <a:latin typeface="Fb MatadorEnHeb Black" panose="00000500000000000000" pitchFamily="50" charset="-79"/>
              <a:cs typeface="Fb MatadorEnHeb Black" panose="00000500000000000000" pitchFamily="50" charset="-79"/>
            </a:endParaRP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13" b="13"/>
          <a:stretch/>
        </p:blipFill>
        <p:spPr/>
      </p:pic>
      <p:sp>
        <p:nvSpPr>
          <p:cNvPr id="13" name="Title 10">
            <a:extLst>
              <a:ext uri="{FF2B5EF4-FFF2-40B4-BE49-F238E27FC236}">
                <a16:creationId xmlns:a16="http://schemas.microsoft.com/office/drawing/2014/main" id="{35A57A67-6065-0ED0-EEC5-A6E2C6D1B820}"/>
              </a:ext>
            </a:extLst>
          </p:cNvPr>
          <p:cNvSpPr txBox="1">
            <a:spLocks/>
          </p:cNvSpPr>
          <p:nvPr/>
        </p:nvSpPr>
        <p:spPr>
          <a:xfrm>
            <a:off x="8255237" y="5053207"/>
            <a:ext cx="2452643" cy="1449023"/>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gn="r"/>
            <a:r>
              <a:rPr lang="he-IL" sz="1800" b="1" dirty="0">
                <a:ln w="9525">
                  <a:solidFill>
                    <a:schemeClr val="bg1"/>
                  </a:solidFill>
                  <a:prstDash val="solid"/>
                </a:ln>
                <a:effectLst>
                  <a:outerShdw blurRad="12700" dist="38100" dir="2700000" algn="tl" rotWithShape="0">
                    <a:schemeClr val="bg1">
                      <a:lumMod val="50000"/>
                    </a:schemeClr>
                  </a:outerShdw>
                </a:effectLst>
                <a:latin typeface="Noto Sans Hebrew Black" pitchFamily="2" charset="-79"/>
                <a:cs typeface="Noto Sans Hebrew Black" pitchFamily="2" charset="-79"/>
              </a:rPr>
              <a:t>דניאל ונטורה</a:t>
            </a:r>
          </a:p>
          <a:p>
            <a:pPr algn="r"/>
            <a:r>
              <a:rPr lang="he-IL" sz="1800" b="1" dirty="0">
                <a:ln w="9525">
                  <a:solidFill>
                    <a:schemeClr val="bg1"/>
                  </a:solidFill>
                  <a:prstDash val="solid"/>
                </a:ln>
                <a:effectLst>
                  <a:outerShdw blurRad="12700" dist="38100" dir="2700000" algn="tl" rotWithShape="0">
                    <a:schemeClr val="bg1">
                      <a:lumMod val="50000"/>
                    </a:schemeClr>
                  </a:outerShdw>
                </a:effectLst>
                <a:latin typeface="Noto Sans Hebrew Black" pitchFamily="2" charset="-79"/>
                <a:cs typeface="Noto Sans Hebrew Black" pitchFamily="2" charset="-79"/>
              </a:rPr>
              <a:t>עומר חזן</a:t>
            </a:r>
          </a:p>
          <a:p>
            <a:pPr algn="r"/>
            <a:endParaRPr lang="he-IL" sz="1800" b="1" dirty="0">
              <a:ln w="9525">
                <a:solidFill>
                  <a:schemeClr val="bg1"/>
                </a:solidFill>
                <a:prstDash val="solid"/>
              </a:ln>
              <a:effectLst>
                <a:outerShdw blurRad="12700" dist="38100" dir="2700000" algn="tl" rotWithShape="0">
                  <a:schemeClr val="bg1">
                    <a:lumMod val="50000"/>
                  </a:schemeClr>
                </a:outerShdw>
              </a:effectLst>
              <a:latin typeface="Noto Sans Hebrew Black" pitchFamily="2" charset="-79"/>
              <a:cs typeface="Noto Sans Hebrew Black" pitchFamily="2" charset="-79"/>
            </a:endParaRPr>
          </a:p>
          <a:p>
            <a:pPr algn="r"/>
            <a:r>
              <a:rPr lang="he-IL" sz="1400" b="1" dirty="0">
                <a:ln w="9525">
                  <a:solidFill>
                    <a:schemeClr val="bg1"/>
                  </a:solidFill>
                  <a:prstDash val="solid"/>
                </a:ln>
                <a:effectLst>
                  <a:outerShdw blurRad="12700" dist="38100" dir="2700000" algn="tl" rotWithShape="0">
                    <a:schemeClr val="bg1">
                      <a:lumMod val="50000"/>
                    </a:schemeClr>
                  </a:outerShdw>
                </a:effectLst>
                <a:latin typeface="Noto Sans Hebrew Black" pitchFamily="2" charset="-79"/>
                <a:cs typeface="Noto Sans Hebrew Black" pitchFamily="2" charset="-79"/>
              </a:rPr>
              <a:t>"מבוא למדעי הנתונים" - </a:t>
            </a:r>
            <a:r>
              <a:rPr lang="he-IL" sz="1400" b="1" dirty="0">
                <a:ln w="9525">
                  <a:solidFill>
                    <a:schemeClr val="bg1"/>
                  </a:solidFill>
                  <a:prstDash val="solid"/>
                </a:ln>
                <a:effectLst>
                  <a:outerShdw blurRad="12700" dist="38100" dir="2700000" algn="tl" rotWithShape="0">
                    <a:schemeClr val="bg1">
                      <a:lumMod val="50000"/>
                    </a:schemeClr>
                  </a:outerShdw>
                </a:effectLst>
                <a:latin typeface="Almoni ML v5 AAA Ultra" panose="00000900000000000000" pitchFamily="2" charset="-79"/>
                <a:cs typeface="Almoni ML v5 AAA Ultra" panose="00000900000000000000" pitchFamily="2" charset="-79"/>
              </a:rPr>
              <a:t>67008</a:t>
            </a:r>
          </a:p>
        </p:txBody>
      </p:sp>
      <p:pic>
        <p:nvPicPr>
          <p:cNvPr id="26" name="Picture 25" descr="A picture containing text, helmet&#10;&#10;Description automatically generated">
            <a:extLst>
              <a:ext uri="{FF2B5EF4-FFF2-40B4-BE49-F238E27FC236}">
                <a16:creationId xmlns:a16="http://schemas.microsoft.com/office/drawing/2014/main" id="{FCC367F4-E5E9-C94D-7CC8-8FD0BC4FF274}"/>
              </a:ext>
            </a:extLst>
          </p:cNvPr>
          <p:cNvPicPr>
            <a:picLocks noChangeAspect="1"/>
          </p:cNvPicPr>
          <p:nvPr/>
        </p:nvPicPr>
        <p:blipFill>
          <a:blip r:embed="rId4"/>
          <a:stretch>
            <a:fillRect/>
          </a:stretch>
        </p:blipFill>
        <p:spPr>
          <a:xfrm>
            <a:off x="590751" y="0"/>
            <a:ext cx="5942007" cy="6858000"/>
          </a:xfrm>
          <a:prstGeom prst="rect">
            <a:avLst/>
          </a:prstGeom>
        </p:spPr>
      </p:pic>
      <p:pic>
        <p:nvPicPr>
          <p:cNvPr id="1026" name="Picture 2" descr="לוגו מידרג">
            <a:extLst>
              <a:ext uri="{FF2B5EF4-FFF2-40B4-BE49-F238E27FC236}">
                <a16:creationId xmlns:a16="http://schemas.microsoft.com/office/drawing/2014/main" id="{B890B44F-BC1D-7081-627A-9AFF70CF9E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826" y="3054205"/>
            <a:ext cx="13335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טיפול בנתונים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C4B86159-4111-A4F3-2102-614DBB5F0BB9}"/>
              </a:ext>
            </a:extLst>
          </p:cNvPr>
          <p:cNvSpPr>
            <a:spLocks noGrp="1"/>
          </p:cNvSpPr>
          <p:nvPr>
            <p:ph sz="half" idx="2"/>
          </p:nvPr>
        </p:nvSpPr>
        <p:spPr>
          <a:xfrm>
            <a:off x="4531452" y="4132096"/>
            <a:ext cx="3129095" cy="269300"/>
          </a:xfrm>
        </p:spPr>
        <p:txBody>
          <a:bodyPr/>
          <a:lstStyle/>
          <a:p>
            <a:pPr marL="0" indent="0" algn="ctr" rtl="1">
              <a:lnSpc>
                <a:spcPct val="100000"/>
              </a:lnSpc>
              <a:buNone/>
            </a:pPr>
            <a:r>
              <a:rPr lang="he-IL" sz="20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טיפול בביקורות </a:t>
            </a:r>
            <a:r>
              <a:rPr lang="he-IL" sz="2000" u="sng"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משוכפלות</a:t>
            </a:r>
          </a:p>
        </p:txBody>
      </p:sp>
      <p:sp>
        <p:nvSpPr>
          <p:cNvPr id="2" name="Content Placeholder 14">
            <a:extLst>
              <a:ext uri="{FF2B5EF4-FFF2-40B4-BE49-F238E27FC236}">
                <a16:creationId xmlns:a16="http://schemas.microsoft.com/office/drawing/2014/main" id="{08DD076C-8910-24E8-D0AE-C393AA8CF566}"/>
              </a:ext>
            </a:extLst>
          </p:cNvPr>
          <p:cNvSpPr txBox="1">
            <a:spLocks/>
          </p:cNvSpPr>
          <p:nvPr/>
        </p:nvSpPr>
        <p:spPr>
          <a:xfrm>
            <a:off x="1463786" y="4586291"/>
            <a:ext cx="8390369" cy="476326"/>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לאחר ההרכשה הבחנו בכמות עצומה של ביקורות בסדר גודל של</a:t>
            </a:r>
            <a:r>
              <a:rPr lang="he-IL" sz="1200" dirty="0">
                <a:solidFill>
                  <a:srgbClr val="C00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1.2 מיליון</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חשנו שישנם שכפולים בגלל שאותה ביקורת מופיעה בכמה תתי-תחומים שונים. לאחר מחיקת הביקורות הכפולות נשארנו עם </a:t>
            </a:r>
            <a:r>
              <a:rPr lang="he-IL" sz="12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327 אלף</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כמעט </a:t>
            </a:r>
            <a:r>
              <a:rPr lang="he-IL" sz="1200" dirty="0">
                <a:solidFill>
                  <a:srgbClr val="FF0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3/4</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מהביקורות נפלו בסינון הזה.</a:t>
            </a:r>
          </a:p>
          <a:p>
            <a:pPr marL="0" indent="0" algn="just" rtl="1">
              <a:lnSpc>
                <a:spcPct val="100000"/>
              </a:lnSpc>
              <a:buFont typeface="Arial" panose="020B0604020202020204" pitchFamily="34" charset="0"/>
              <a:buNone/>
            </a:pPr>
            <a:endPar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p:txBody>
      </p:sp>
      <p:pic>
        <p:nvPicPr>
          <p:cNvPr id="4" name="Picture 3">
            <a:extLst>
              <a:ext uri="{FF2B5EF4-FFF2-40B4-BE49-F238E27FC236}">
                <a16:creationId xmlns:a16="http://schemas.microsoft.com/office/drawing/2014/main" id="{7CD6F54C-8FF1-7A65-538C-A2D8111415D3}"/>
              </a:ext>
            </a:extLst>
          </p:cNvPr>
          <p:cNvPicPr>
            <a:picLocks noChangeAspect="1"/>
          </p:cNvPicPr>
          <p:nvPr/>
        </p:nvPicPr>
        <p:blipFill>
          <a:blip r:embed="rId3"/>
          <a:stretch>
            <a:fillRect/>
          </a:stretch>
        </p:blipFill>
        <p:spPr>
          <a:xfrm>
            <a:off x="1434425" y="5186597"/>
            <a:ext cx="8449092" cy="1085850"/>
          </a:xfrm>
          <a:prstGeom prst="rect">
            <a:avLst/>
          </a:prstGeom>
        </p:spPr>
      </p:pic>
      <p:sp>
        <p:nvSpPr>
          <p:cNvPr id="5" name="Content Placeholder 14">
            <a:extLst>
              <a:ext uri="{FF2B5EF4-FFF2-40B4-BE49-F238E27FC236}">
                <a16:creationId xmlns:a16="http://schemas.microsoft.com/office/drawing/2014/main" id="{8FD5FA7D-807D-93CB-E75D-AB327FC002CC}"/>
              </a:ext>
            </a:extLst>
          </p:cNvPr>
          <p:cNvSpPr txBox="1">
            <a:spLocks/>
          </p:cNvSpPr>
          <p:nvPr/>
        </p:nvSpPr>
        <p:spPr>
          <a:xfrm>
            <a:off x="3546569" y="1526084"/>
            <a:ext cx="4987505" cy="26930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20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חלוקת נתוני הביקורות לקבצים לפי </a:t>
            </a:r>
            <a:r>
              <a:rPr lang="he-IL" sz="2000" u="sng"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ענפים</a:t>
            </a:r>
          </a:p>
        </p:txBody>
      </p:sp>
      <p:pic>
        <p:nvPicPr>
          <p:cNvPr id="10" name="Picture 9">
            <a:extLst>
              <a:ext uri="{FF2B5EF4-FFF2-40B4-BE49-F238E27FC236}">
                <a16:creationId xmlns:a16="http://schemas.microsoft.com/office/drawing/2014/main" id="{02C6BD91-E8B2-3BFD-531E-C8C7720DFE2B}"/>
              </a:ext>
            </a:extLst>
          </p:cNvPr>
          <p:cNvPicPr>
            <a:picLocks noChangeAspect="1"/>
          </p:cNvPicPr>
          <p:nvPr/>
        </p:nvPicPr>
        <p:blipFill>
          <a:blip r:embed="rId4"/>
          <a:stretch>
            <a:fillRect/>
          </a:stretch>
        </p:blipFill>
        <p:spPr>
          <a:xfrm>
            <a:off x="4655775" y="2007339"/>
            <a:ext cx="5167852" cy="1814606"/>
          </a:xfrm>
          <a:prstGeom prst="rect">
            <a:avLst/>
          </a:prstGeom>
        </p:spPr>
      </p:pic>
      <p:cxnSp>
        <p:nvCxnSpPr>
          <p:cNvPr id="11" name="Straight Arrow Connector 10">
            <a:extLst>
              <a:ext uri="{FF2B5EF4-FFF2-40B4-BE49-F238E27FC236}">
                <a16:creationId xmlns:a16="http://schemas.microsoft.com/office/drawing/2014/main" id="{1BF248AC-D1F4-0B79-E13B-FC1C0D7927B2}"/>
              </a:ext>
            </a:extLst>
          </p:cNvPr>
          <p:cNvCxnSpPr>
            <a:cxnSpLocks/>
          </p:cNvCxnSpPr>
          <p:nvPr/>
        </p:nvCxnSpPr>
        <p:spPr>
          <a:xfrm flipH="1">
            <a:off x="3640998" y="2909372"/>
            <a:ext cx="821830" cy="0"/>
          </a:xfrm>
          <a:prstGeom prst="straightConnector1">
            <a:avLst/>
          </a:prstGeom>
          <a:ln w="19050">
            <a:solidFill>
              <a:srgbClr val="FFC000"/>
            </a:solidFill>
            <a:tailEnd type="triangle"/>
          </a:ln>
        </p:spPr>
        <p:style>
          <a:lnRef idx="1">
            <a:schemeClr val="accent5"/>
          </a:lnRef>
          <a:fillRef idx="0">
            <a:schemeClr val="accent5"/>
          </a:fillRef>
          <a:effectRef idx="0">
            <a:schemeClr val="accent5"/>
          </a:effectRef>
          <a:fontRef idx="minor">
            <a:schemeClr val="tx1"/>
          </a:fontRef>
        </p:style>
      </p:cxnSp>
      <p:pic>
        <p:nvPicPr>
          <p:cNvPr id="14" name="Picture 13">
            <a:extLst>
              <a:ext uri="{FF2B5EF4-FFF2-40B4-BE49-F238E27FC236}">
                <a16:creationId xmlns:a16="http://schemas.microsoft.com/office/drawing/2014/main" id="{F5FEB999-6151-E159-7F64-45FBFAE9B1DE}"/>
              </a:ext>
            </a:extLst>
          </p:cNvPr>
          <p:cNvPicPr>
            <a:picLocks noChangeAspect="1"/>
          </p:cNvPicPr>
          <p:nvPr/>
        </p:nvPicPr>
        <p:blipFill>
          <a:blip r:embed="rId5"/>
          <a:stretch>
            <a:fillRect/>
          </a:stretch>
        </p:blipFill>
        <p:spPr>
          <a:xfrm>
            <a:off x="1815985" y="2237676"/>
            <a:ext cx="1619250" cy="1266825"/>
          </a:xfrm>
          <a:prstGeom prst="rect">
            <a:avLst/>
          </a:prstGeom>
        </p:spPr>
      </p:pic>
    </p:spTree>
    <p:extLst>
      <p:ext uri="{BB962C8B-B14F-4D97-AF65-F5344CB8AC3E}">
        <p14:creationId xmlns:p14="http://schemas.microsoft.com/office/powerpoint/2010/main" val="1182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טיפול בנתונים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14">
            <a:extLst>
              <a:ext uri="{FF2B5EF4-FFF2-40B4-BE49-F238E27FC236}">
                <a16:creationId xmlns:a16="http://schemas.microsoft.com/office/drawing/2014/main" id="{08DD076C-8910-24E8-D0AE-C393AA8CF566}"/>
              </a:ext>
            </a:extLst>
          </p:cNvPr>
          <p:cNvSpPr txBox="1">
            <a:spLocks/>
          </p:cNvSpPr>
          <p:nvPr/>
        </p:nvSpPr>
        <p:spPr>
          <a:xfrm>
            <a:off x="1224701" y="1926411"/>
            <a:ext cx="8390369" cy="945537"/>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בשלב ה-</a:t>
            </a:r>
            <a:r>
              <a:rPr lang="en-US" sz="1200" dirty="0">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EDA</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נוכחנו לראות שחלק נכבד מהלקוחות </a:t>
            </a:r>
            <a:r>
              <a:rPr lang="he-IL" sz="1200" dirty="0">
                <a:solidFill>
                  <a:srgbClr val="FF0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חסויים</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a:t>
            </a:r>
            <a:r>
              <a:rPr lang="he-IL" sz="1200" dirty="0">
                <a:solidFill>
                  <a:srgbClr val="FF0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41%</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הכוונה היא ששמותיהם מוצגים או </a:t>
            </a:r>
            <a:r>
              <a:rPr lang="he-IL" sz="12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כמס</a:t>
            </a:r>
            <a:r>
              <a:rPr lang="en-US" sz="12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סידורי </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של הלקוח במערכת (</a:t>
            </a:r>
            <a:r>
              <a:rPr lang="he-IL" sz="12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לדוגמה</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a:t>
            </a:r>
            <a:r>
              <a:rPr lang="he-IL" sz="1200" b="1"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181642-181642</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או </a:t>
            </a:r>
            <a:r>
              <a:rPr lang="he-IL" sz="12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כראשי תיבות </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לדוגמה</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a:t>
            </a:r>
            <a:r>
              <a:rPr lang="he-IL" sz="1200" b="1"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ד. ו.) </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או שבכלל </a:t>
            </a:r>
            <a:r>
              <a:rPr lang="he-IL" sz="12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ריקים</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endParaRPr lang="he-IL" sz="1200" b="1"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a:p>
            <a:pPr marL="0" indent="0" algn="just"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מאחר ותופעה זאת מעניינת אותנו</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נוסיף עמודה חדשה בשם </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en-US" sz="1200" dirty="0">
                <a:solidFill>
                  <a:srgbClr val="00B050">
                    <a:alpha val="60000"/>
                  </a:srgbClr>
                </a:solidFill>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Is Hidden</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המציינת האם הלקוח חסוי או גלוי.</a:t>
            </a:r>
          </a:p>
          <a:p>
            <a:pPr marL="0" indent="0" algn="just"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a:t>
            </a:r>
          </a:p>
        </p:txBody>
      </p:sp>
      <p:sp>
        <p:nvSpPr>
          <p:cNvPr id="5" name="Content Placeholder 14">
            <a:extLst>
              <a:ext uri="{FF2B5EF4-FFF2-40B4-BE49-F238E27FC236}">
                <a16:creationId xmlns:a16="http://schemas.microsoft.com/office/drawing/2014/main" id="{8FD5FA7D-807D-93CB-E75D-AB327FC002CC}"/>
              </a:ext>
            </a:extLst>
          </p:cNvPr>
          <p:cNvSpPr txBox="1">
            <a:spLocks/>
          </p:cNvSpPr>
          <p:nvPr/>
        </p:nvSpPr>
        <p:spPr>
          <a:xfrm>
            <a:off x="3602247" y="1353999"/>
            <a:ext cx="4987505" cy="26930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20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טיפול בלקוחות שפרטיהם </a:t>
            </a:r>
            <a:r>
              <a:rPr lang="he-IL" sz="2000" u="sng"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חסויים</a:t>
            </a:r>
          </a:p>
        </p:txBody>
      </p:sp>
      <p:pic>
        <p:nvPicPr>
          <p:cNvPr id="16" name="Picture 15">
            <a:extLst>
              <a:ext uri="{FF2B5EF4-FFF2-40B4-BE49-F238E27FC236}">
                <a16:creationId xmlns:a16="http://schemas.microsoft.com/office/drawing/2014/main" id="{1BECA14F-159E-B9C6-D3A3-27DDF3024C4D}"/>
              </a:ext>
            </a:extLst>
          </p:cNvPr>
          <p:cNvPicPr>
            <a:picLocks noChangeAspect="1"/>
          </p:cNvPicPr>
          <p:nvPr/>
        </p:nvPicPr>
        <p:blipFill>
          <a:blip r:embed="rId3"/>
          <a:stretch>
            <a:fillRect/>
          </a:stretch>
        </p:blipFill>
        <p:spPr>
          <a:xfrm>
            <a:off x="550863" y="2845254"/>
            <a:ext cx="9563639" cy="1781627"/>
          </a:xfrm>
          <a:prstGeom prst="rect">
            <a:avLst/>
          </a:prstGeom>
        </p:spPr>
      </p:pic>
      <p:pic>
        <p:nvPicPr>
          <p:cNvPr id="18" name="Picture 17">
            <a:extLst>
              <a:ext uri="{FF2B5EF4-FFF2-40B4-BE49-F238E27FC236}">
                <a16:creationId xmlns:a16="http://schemas.microsoft.com/office/drawing/2014/main" id="{E9EA16F5-0F10-979E-9C53-5C9DB09C9E55}"/>
              </a:ext>
            </a:extLst>
          </p:cNvPr>
          <p:cNvPicPr>
            <a:picLocks noChangeAspect="1"/>
          </p:cNvPicPr>
          <p:nvPr/>
        </p:nvPicPr>
        <p:blipFill>
          <a:blip r:embed="rId4"/>
          <a:stretch>
            <a:fillRect/>
          </a:stretch>
        </p:blipFill>
        <p:spPr>
          <a:xfrm>
            <a:off x="7804586" y="3505041"/>
            <a:ext cx="3114675" cy="571500"/>
          </a:xfrm>
          <a:prstGeom prst="rect">
            <a:avLst/>
          </a:prstGeom>
        </p:spPr>
      </p:pic>
      <p:sp>
        <p:nvSpPr>
          <p:cNvPr id="19" name="Content Placeholder 14">
            <a:extLst>
              <a:ext uri="{FF2B5EF4-FFF2-40B4-BE49-F238E27FC236}">
                <a16:creationId xmlns:a16="http://schemas.microsoft.com/office/drawing/2014/main" id="{35AE35AA-B553-F96C-5E52-1564BFDB0A99}"/>
              </a:ext>
            </a:extLst>
          </p:cNvPr>
          <p:cNvSpPr txBox="1">
            <a:spLocks/>
          </p:cNvSpPr>
          <p:nvPr/>
        </p:nvSpPr>
        <p:spPr>
          <a:xfrm>
            <a:off x="3830572" y="4901150"/>
            <a:ext cx="4379852" cy="26930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18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הוספת עמודת </a:t>
            </a:r>
            <a:r>
              <a:rPr lang="en-US" sz="1800" u="sng" dirty="0">
                <a:solidFill>
                  <a:srgbClr val="00B050">
                    <a:alpha val="60000"/>
                  </a:srgbClr>
                </a:solidFill>
                <a:effectLst>
                  <a:outerShdw blurRad="38100" dist="38100" dir="2700000" algn="tl">
                    <a:srgbClr val="000000">
                      <a:alpha val="43137"/>
                    </a:srgbClr>
                  </a:outerShdw>
                </a:effectLst>
                <a:latin typeface="Almoni ML v5 AAA Ultra" panose="00000900000000000000" pitchFamily="2" charset="-79"/>
                <a:ea typeface="Arial Unicode MS" panose="020B0604020202020204" pitchFamily="34" charset="-128"/>
                <a:cs typeface="Almoni ML v5 AAA Ultra" panose="00000900000000000000" pitchFamily="2" charset="-79"/>
              </a:rPr>
              <a:t>Year</a:t>
            </a:r>
            <a:r>
              <a:rPr lang="he-IL" sz="18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(השנה של הביקורת)</a:t>
            </a:r>
            <a:endParaRPr lang="he-IL" sz="1800" u="sng"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p:txBody>
      </p:sp>
      <p:pic>
        <p:nvPicPr>
          <p:cNvPr id="20" name="Picture 19">
            <a:extLst>
              <a:ext uri="{FF2B5EF4-FFF2-40B4-BE49-F238E27FC236}">
                <a16:creationId xmlns:a16="http://schemas.microsoft.com/office/drawing/2014/main" id="{5C4457B5-FADC-A4EC-D404-0AE30BFF3C28}"/>
              </a:ext>
            </a:extLst>
          </p:cNvPr>
          <p:cNvPicPr>
            <a:picLocks noChangeAspect="1"/>
          </p:cNvPicPr>
          <p:nvPr/>
        </p:nvPicPr>
        <p:blipFill>
          <a:blip r:embed="rId5"/>
          <a:stretch>
            <a:fillRect/>
          </a:stretch>
        </p:blipFill>
        <p:spPr>
          <a:xfrm>
            <a:off x="4531451" y="5272588"/>
            <a:ext cx="3129095" cy="1447416"/>
          </a:xfrm>
          <a:prstGeom prst="rect">
            <a:avLst/>
          </a:prstGeom>
        </p:spPr>
      </p:pic>
    </p:spTree>
    <p:extLst>
      <p:ext uri="{BB962C8B-B14F-4D97-AF65-F5344CB8AC3E}">
        <p14:creationId xmlns:p14="http://schemas.microsoft.com/office/powerpoint/2010/main" val="266867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טיפול בנתונים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14">
            <a:extLst>
              <a:ext uri="{FF2B5EF4-FFF2-40B4-BE49-F238E27FC236}">
                <a16:creationId xmlns:a16="http://schemas.microsoft.com/office/drawing/2014/main" id="{08DD076C-8910-24E8-D0AE-C393AA8CF566}"/>
              </a:ext>
            </a:extLst>
          </p:cNvPr>
          <p:cNvSpPr txBox="1">
            <a:spLocks/>
          </p:cNvSpPr>
          <p:nvPr/>
        </p:nvSpPr>
        <p:spPr>
          <a:xfrm>
            <a:off x="1967526" y="1962656"/>
            <a:ext cx="7981337" cy="545255"/>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ישנם לקוחות שלא רק השם שלהם חסוי</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אלא גם </a:t>
            </a:r>
            <a:r>
              <a:rPr lang="he-IL" sz="12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העיר</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בה ניתן השירות</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לכן החלטנו לשנות את כל השמות ערים החסויות ל-"</a:t>
            </a:r>
            <a:r>
              <a:rPr lang="he-IL" sz="12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חסוי</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(ערכי ערים חסויות מוצגות במס</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סידורי של הלקוח).</a:t>
            </a:r>
          </a:p>
          <a:p>
            <a:pPr marL="0" indent="0" algn="just" rtl="1">
              <a:lnSpc>
                <a:spcPct val="100000"/>
              </a:lnSpc>
              <a:buFont typeface="Arial" panose="020B0604020202020204" pitchFamily="34" charset="0"/>
              <a:buNone/>
            </a:pPr>
            <a:endPar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p:txBody>
      </p:sp>
      <p:sp>
        <p:nvSpPr>
          <p:cNvPr id="5" name="Content Placeholder 14">
            <a:extLst>
              <a:ext uri="{FF2B5EF4-FFF2-40B4-BE49-F238E27FC236}">
                <a16:creationId xmlns:a16="http://schemas.microsoft.com/office/drawing/2014/main" id="{8FD5FA7D-807D-93CB-E75D-AB327FC002CC}"/>
              </a:ext>
            </a:extLst>
          </p:cNvPr>
          <p:cNvSpPr txBox="1">
            <a:spLocks/>
          </p:cNvSpPr>
          <p:nvPr/>
        </p:nvSpPr>
        <p:spPr>
          <a:xfrm>
            <a:off x="2214694" y="1486680"/>
            <a:ext cx="6945510" cy="26930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20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טיפול בלקוחות עם שמות ערים </a:t>
            </a:r>
            <a:r>
              <a:rPr lang="he-IL" sz="2000" u="sng"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חסויות</a:t>
            </a:r>
          </a:p>
        </p:txBody>
      </p:sp>
      <p:pic>
        <p:nvPicPr>
          <p:cNvPr id="4" name="Picture 3">
            <a:extLst>
              <a:ext uri="{FF2B5EF4-FFF2-40B4-BE49-F238E27FC236}">
                <a16:creationId xmlns:a16="http://schemas.microsoft.com/office/drawing/2014/main" id="{13341FB0-22E1-7264-571F-8978A39C2E43}"/>
              </a:ext>
            </a:extLst>
          </p:cNvPr>
          <p:cNvPicPr>
            <a:picLocks noChangeAspect="1"/>
          </p:cNvPicPr>
          <p:nvPr/>
        </p:nvPicPr>
        <p:blipFill>
          <a:blip r:embed="rId3"/>
          <a:stretch>
            <a:fillRect/>
          </a:stretch>
        </p:blipFill>
        <p:spPr>
          <a:xfrm>
            <a:off x="699982" y="2305422"/>
            <a:ext cx="2349311" cy="402134"/>
          </a:xfrm>
          <a:prstGeom prst="rect">
            <a:avLst/>
          </a:prstGeom>
        </p:spPr>
      </p:pic>
      <p:sp>
        <p:nvSpPr>
          <p:cNvPr id="8" name="Content Placeholder 14">
            <a:extLst>
              <a:ext uri="{FF2B5EF4-FFF2-40B4-BE49-F238E27FC236}">
                <a16:creationId xmlns:a16="http://schemas.microsoft.com/office/drawing/2014/main" id="{E91EB61E-5BC8-6F28-66ED-91EED513DE13}"/>
              </a:ext>
            </a:extLst>
          </p:cNvPr>
          <p:cNvSpPr txBox="1">
            <a:spLocks/>
          </p:cNvSpPr>
          <p:nvPr/>
        </p:nvSpPr>
        <p:spPr>
          <a:xfrm>
            <a:off x="2392261" y="2613959"/>
            <a:ext cx="6945510" cy="26930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20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הוספת עמודת </a:t>
            </a:r>
            <a:r>
              <a:rPr lang="en-US" sz="2000" u="sng" dirty="0">
                <a:solidFill>
                  <a:srgbClr val="00B050">
                    <a:alpha val="60000"/>
                  </a:srgbClr>
                </a:solidFill>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Region</a:t>
            </a:r>
            <a:endParaRPr lang="he-IL" sz="2000" u="sng" dirty="0">
              <a:solidFill>
                <a:srgbClr val="00B050">
                  <a:alpha val="60000"/>
                </a:srgbClr>
              </a:solidFill>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endParaRPr>
          </a:p>
        </p:txBody>
      </p:sp>
      <p:sp>
        <p:nvSpPr>
          <p:cNvPr id="10" name="Content Placeholder 14">
            <a:extLst>
              <a:ext uri="{FF2B5EF4-FFF2-40B4-BE49-F238E27FC236}">
                <a16:creationId xmlns:a16="http://schemas.microsoft.com/office/drawing/2014/main" id="{BA710CA5-33BC-0907-01D6-F4E3D37D82DF}"/>
              </a:ext>
            </a:extLst>
          </p:cNvPr>
          <p:cNvSpPr txBox="1">
            <a:spLocks/>
          </p:cNvSpPr>
          <p:nvPr/>
        </p:nvSpPr>
        <p:spPr>
          <a:xfrm>
            <a:off x="550862" y="3019356"/>
            <a:ext cx="9398001" cy="545255"/>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כחלק מה-</a:t>
            </a:r>
            <a:r>
              <a:rPr lang="en-US" sz="1200" dirty="0">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EDA</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רצינו לבנות גרף המציג את </a:t>
            </a:r>
            <a:r>
              <a:rPr lang="he-IL" sz="12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קצב צמיחת ביקורות לפי אזורים בארץ</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אך בביקורות יש רק את שמות הערים</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לכן החלטנו להשתמש במאגר נתונים של רשות האוכלוסין המכיל את כל הערים בישראל לפי אזורים ולפי כמות תושבים.</a:t>
            </a:r>
          </a:p>
          <a:p>
            <a:pPr marL="0" indent="0" algn="just" rtl="1">
              <a:lnSpc>
                <a:spcPct val="100000"/>
              </a:lnSpc>
              <a:buFont typeface="Arial" panose="020B0604020202020204" pitchFamily="34" charset="0"/>
              <a:buNone/>
            </a:pPr>
            <a:endPar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p:txBody>
      </p:sp>
      <p:pic>
        <p:nvPicPr>
          <p:cNvPr id="12" name="Picture 11">
            <a:extLst>
              <a:ext uri="{FF2B5EF4-FFF2-40B4-BE49-F238E27FC236}">
                <a16:creationId xmlns:a16="http://schemas.microsoft.com/office/drawing/2014/main" id="{49A7052C-30DD-CBAB-6F14-67126A8774C3}"/>
              </a:ext>
            </a:extLst>
          </p:cNvPr>
          <p:cNvPicPr>
            <a:picLocks noChangeAspect="1"/>
          </p:cNvPicPr>
          <p:nvPr/>
        </p:nvPicPr>
        <p:blipFill>
          <a:blip r:embed="rId4"/>
          <a:stretch>
            <a:fillRect/>
          </a:stretch>
        </p:blipFill>
        <p:spPr>
          <a:xfrm>
            <a:off x="2486053" y="3564611"/>
            <a:ext cx="6757926" cy="2983618"/>
          </a:xfrm>
          <a:prstGeom prst="rect">
            <a:avLst/>
          </a:prstGeom>
        </p:spPr>
      </p:pic>
    </p:spTree>
    <p:extLst>
      <p:ext uri="{BB962C8B-B14F-4D97-AF65-F5344CB8AC3E}">
        <p14:creationId xmlns:p14="http://schemas.microsoft.com/office/powerpoint/2010/main" val="2230354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טיפול בנתונים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14">
            <a:extLst>
              <a:ext uri="{FF2B5EF4-FFF2-40B4-BE49-F238E27FC236}">
                <a16:creationId xmlns:a16="http://schemas.microsoft.com/office/drawing/2014/main" id="{08DD076C-8910-24E8-D0AE-C393AA8CF566}"/>
              </a:ext>
            </a:extLst>
          </p:cNvPr>
          <p:cNvSpPr txBox="1">
            <a:spLocks/>
          </p:cNvSpPr>
          <p:nvPr/>
        </p:nvSpPr>
        <p:spPr>
          <a:xfrm>
            <a:off x="1275034" y="1899562"/>
            <a:ext cx="8390369" cy="80809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בשלב ה-</a:t>
            </a:r>
            <a:r>
              <a:rPr lang="en-US" sz="1200" dirty="0">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EDA</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נוכחנו לראות שחלק מדירוגי השירות של הביקורת חסרים (מכילים </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en-US"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ולא 0-10). החלטנו להשלים את החוסרים באמצעות הממוצע של כל עמודת דירוג </a:t>
            </a:r>
          </a:p>
        </p:txBody>
      </p:sp>
      <p:sp>
        <p:nvSpPr>
          <p:cNvPr id="5" name="Content Placeholder 14">
            <a:extLst>
              <a:ext uri="{FF2B5EF4-FFF2-40B4-BE49-F238E27FC236}">
                <a16:creationId xmlns:a16="http://schemas.microsoft.com/office/drawing/2014/main" id="{8FD5FA7D-807D-93CB-E75D-AB327FC002CC}"/>
              </a:ext>
            </a:extLst>
          </p:cNvPr>
          <p:cNvSpPr txBox="1">
            <a:spLocks/>
          </p:cNvSpPr>
          <p:nvPr/>
        </p:nvSpPr>
        <p:spPr>
          <a:xfrm>
            <a:off x="3602247" y="1401505"/>
            <a:ext cx="4987505" cy="26930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20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טיפול </a:t>
            </a:r>
            <a:r>
              <a:rPr lang="he-IL" sz="2000" u="sng"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בדירוגי השירות </a:t>
            </a:r>
            <a:r>
              <a:rPr lang="he-IL" sz="2000" u="sng"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החסרים</a:t>
            </a:r>
            <a:endParaRPr lang="he-IL" sz="2000" u="sng"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p:txBody>
      </p:sp>
      <p:pic>
        <p:nvPicPr>
          <p:cNvPr id="11" name="Picture 10">
            <a:extLst>
              <a:ext uri="{FF2B5EF4-FFF2-40B4-BE49-F238E27FC236}">
                <a16:creationId xmlns:a16="http://schemas.microsoft.com/office/drawing/2014/main" id="{8B103D94-9B0E-4E3A-B80D-77A2C6B93E27}"/>
              </a:ext>
            </a:extLst>
          </p:cNvPr>
          <p:cNvPicPr>
            <a:picLocks noChangeAspect="1"/>
          </p:cNvPicPr>
          <p:nvPr/>
        </p:nvPicPr>
        <p:blipFill>
          <a:blip r:embed="rId3"/>
          <a:stretch>
            <a:fillRect/>
          </a:stretch>
        </p:blipFill>
        <p:spPr>
          <a:xfrm>
            <a:off x="2524677" y="2234412"/>
            <a:ext cx="3995435" cy="4426688"/>
          </a:xfrm>
          <a:prstGeom prst="rect">
            <a:avLst/>
          </a:prstGeom>
        </p:spPr>
      </p:pic>
      <p:pic>
        <p:nvPicPr>
          <p:cNvPr id="12" name="Picture 11">
            <a:extLst>
              <a:ext uri="{FF2B5EF4-FFF2-40B4-BE49-F238E27FC236}">
                <a16:creationId xmlns:a16="http://schemas.microsoft.com/office/drawing/2014/main" id="{7F8A3DBD-145C-7998-250C-A1D1F70E900F}"/>
              </a:ext>
            </a:extLst>
          </p:cNvPr>
          <p:cNvPicPr>
            <a:picLocks noChangeAspect="1"/>
          </p:cNvPicPr>
          <p:nvPr/>
        </p:nvPicPr>
        <p:blipFill>
          <a:blip r:embed="rId4"/>
          <a:stretch>
            <a:fillRect/>
          </a:stretch>
        </p:blipFill>
        <p:spPr>
          <a:xfrm>
            <a:off x="6412862" y="3766060"/>
            <a:ext cx="2923564" cy="681696"/>
          </a:xfrm>
          <a:prstGeom prst="rect">
            <a:avLst/>
          </a:prstGeom>
        </p:spPr>
      </p:pic>
    </p:spTree>
    <p:extLst>
      <p:ext uri="{BB962C8B-B14F-4D97-AF65-F5344CB8AC3E}">
        <p14:creationId xmlns:p14="http://schemas.microsoft.com/office/powerpoint/2010/main" val="3584139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945536"/>
          </a:xfrm>
        </p:spPr>
        <p:txBody>
          <a:bodyPr>
            <a:normAutofit/>
          </a:bodyPr>
          <a:lstStyle/>
          <a:p>
            <a:pPr algn="ctr" rtl="1"/>
            <a:r>
              <a:rPr lang="he-IL" dirty="0">
                <a:effectLst>
                  <a:outerShdw blurRad="38100" dist="38100" dir="2700000" algn="tl">
                    <a:srgbClr val="000000">
                      <a:alpha val="43137"/>
                    </a:srgbClr>
                  </a:outerShdw>
                </a:effectLst>
                <a:latin typeface="Noto Sans Hebrew" pitchFamily="2" charset="-79"/>
                <a:cs typeface="Noto Sans Hebrew" pitchFamily="2" charset="-79"/>
              </a:rPr>
              <a:t>ניתוח נתונים מתקדם (</a:t>
            </a:r>
            <a:r>
              <a:rPr lang="en-US" dirty="0">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EDA</a:t>
            </a:r>
            <a:r>
              <a:rPr lang="he-IL" dirty="0">
                <a:effectLst>
                  <a:outerShdw blurRad="38100" dist="38100" dir="2700000" algn="tl">
                    <a:srgbClr val="000000">
                      <a:alpha val="43137"/>
                    </a:srgbClr>
                  </a:outerShdw>
                </a:effectLst>
                <a:latin typeface="Noto Sans Hebrew" pitchFamily="2" charset="-79"/>
                <a:cs typeface="Noto Sans Hebrew" pitchFamily="2" charset="-79"/>
              </a:rPr>
              <a:t>)</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4">
            <a:extLst>
              <a:ext uri="{FF2B5EF4-FFF2-40B4-BE49-F238E27FC236}">
                <a16:creationId xmlns:a16="http://schemas.microsoft.com/office/drawing/2014/main" id="{8BF7D0F2-FC69-B232-F125-F565C720811A}"/>
              </a:ext>
            </a:extLst>
          </p:cNvPr>
          <p:cNvSpPr txBox="1">
            <a:spLocks/>
          </p:cNvSpPr>
          <p:nvPr/>
        </p:nvSpPr>
        <p:spPr>
          <a:xfrm>
            <a:off x="1275034" y="1899562"/>
            <a:ext cx="8390369" cy="80809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lnSpc>
                <a:spcPct val="100000"/>
              </a:lnSpc>
              <a:buFont typeface="Arial" panose="020B0604020202020204" pitchFamily="34" charset="0"/>
              <a:buNone/>
            </a:pPr>
            <a:endParaRPr lang="he-IL" sz="12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p:txBody>
      </p:sp>
      <p:sp>
        <p:nvSpPr>
          <p:cNvPr id="16" name="Content Placeholder 14">
            <a:extLst>
              <a:ext uri="{FF2B5EF4-FFF2-40B4-BE49-F238E27FC236}">
                <a16:creationId xmlns:a16="http://schemas.microsoft.com/office/drawing/2014/main" id="{1AAA19E9-94D3-2E92-36F4-8C20C6FF8CFC}"/>
              </a:ext>
            </a:extLst>
          </p:cNvPr>
          <p:cNvSpPr txBox="1">
            <a:spLocks/>
          </p:cNvSpPr>
          <p:nvPr/>
        </p:nvSpPr>
        <p:spPr>
          <a:xfrm>
            <a:off x="3417689" y="1221956"/>
            <a:ext cx="4987505" cy="26930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מספר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ביקורות</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לפי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שנים</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עבור כל ענף</a:t>
            </a:r>
          </a:p>
        </p:txBody>
      </p:sp>
      <p:pic>
        <p:nvPicPr>
          <p:cNvPr id="20" name="Picture 19">
            <a:extLst>
              <a:ext uri="{FF2B5EF4-FFF2-40B4-BE49-F238E27FC236}">
                <a16:creationId xmlns:a16="http://schemas.microsoft.com/office/drawing/2014/main" id="{07F8709E-C34F-5C05-445A-3D6BC7728935}"/>
              </a:ext>
            </a:extLst>
          </p:cNvPr>
          <p:cNvPicPr>
            <a:picLocks noChangeAspect="1"/>
          </p:cNvPicPr>
          <p:nvPr/>
        </p:nvPicPr>
        <p:blipFill>
          <a:blip r:embed="rId3"/>
          <a:stretch>
            <a:fillRect/>
          </a:stretch>
        </p:blipFill>
        <p:spPr>
          <a:xfrm>
            <a:off x="3764120" y="1587078"/>
            <a:ext cx="7152846" cy="5126526"/>
          </a:xfrm>
          <a:prstGeom prst="rect">
            <a:avLst/>
          </a:prstGeom>
        </p:spPr>
      </p:pic>
      <p:sp>
        <p:nvSpPr>
          <p:cNvPr id="23" name="Content Placeholder 14">
            <a:extLst>
              <a:ext uri="{FF2B5EF4-FFF2-40B4-BE49-F238E27FC236}">
                <a16:creationId xmlns:a16="http://schemas.microsoft.com/office/drawing/2014/main" id="{06C0366B-BFC8-90F5-F03F-877EBECB063B}"/>
              </a:ext>
            </a:extLst>
          </p:cNvPr>
          <p:cNvSpPr txBox="1">
            <a:spLocks/>
          </p:cNvSpPr>
          <p:nvPr/>
        </p:nvSpPr>
        <p:spPr>
          <a:xfrm>
            <a:off x="285228" y="3602547"/>
            <a:ext cx="3229760" cy="2169079"/>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שנת </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2020</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היא שנה </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בעייתית</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מאחר והקורונה פרצה ב-2020 ניתן לראות שהסגרים יצרו לאנשים יותר זמן פנוי מה </a:t>
            </a:r>
            <a:r>
              <a:rPr lang="he-IL" sz="16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שהעלה</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a:t>
            </a:r>
            <a:r>
              <a:rPr lang="he-IL" sz="16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משמעותית</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את צריכת השירותים בכל הענפים.</a:t>
            </a:r>
          </a:p>
        </p:txBody>
      </p:sp>
      <p:sp>
        <p:nvSpPr>
          <p:cNvPr id="24" name="Content Placeholder 14">
            <a:extLst>
              <a:ext uri="{FF2B5EF4-FFF2-40B4-BE49-F238E27FC236}">
                <a16:creationId xmlns:a16="http://schemas.microsoft.com/office/drawing/2014/main" id="{9435305E-5429-DFB1-E92B-122FB3865AE3}"/>
              </a:ext>
            </a:extLst>
          </p:cNvPr>
          <p:cNvSpPr txBox="1">
            <a:spLocks/>
          </p:cNvSpPr>
          <p:nvPr/>
        </p:nvSpPr>
        <p:spPr>
          <a:xfrm>
            <a:off x="1192794" y="2884233"/>
            <a:ext cx="1683072" cy="55869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36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מסקנה</a:t>
            </a:r>
          </a:p>
        </p:txBody>
      </p:sp>
    </p:spTree>
    <p:extLst>
      <p:ext uri="{BB962C8B-B14F-4D97-AF65-F5344CB8AC3E}">
        <p14:creationId xmlns:p14="http://schemas.microsoft.com/office/powerpoint/2010/main" val="1652240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945536"/>
          </a:xfrm>
        </p:spPr>
        <p:txBody>
          <a:bodyPr>
            <a:normAutofit/>
          </a:bodyPr>
          <a:lstStyle/>
          <a:p>
            <a:pPr algn="ctr" rtl="1"/>
            <a:r>
              <a:rPr lang="he-IL" dirty="0">
                <a:effectLst>
                  <a:outerShdw blurRad="38100" dist="38100" dir="2700000" algn="tl">
                    <a:srgbClr val="000000">
                      <a:alpha val="43137"/>
                    </a:srgbClr>
                  </a:outerShdw>
                </a:effectLst>
                <a:latin typeface="Noto Sans Hebrew" pitchFamily="2" charset="-79"/>
                <a:cs typeface="Noto Sans Hebrew" pitchFamily="2" charset="-79"/>
              </a:rPr>
              <a:t>ניתוח נתונים מתקדם (</a:t>
            </a:r>
            <a:r>
              <a:rPr lang="en-US" dirty="0">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EDA</a:t>
            </a:r>
            <a:r>
              <a:rPr lang="he-IL" dirty="0">
                <a:effectLst>
                  <a:outerShdw blurRad="38100" dist="38100" dir="2700000" algn="tl">
                    <a:srgbClr val="000000">
                      <a:alpha val="43137"/>
                    </a:srgbClr>
                  </a:outerShdw>
                </a:effectLst>
                <a:latin typeface="Noto Sans Hebrew" pitchFamily="2" charset="-79"/>
                <a:cs typeface="Noto Sans Hebrew" pitchFamily="2" charset="-79"/>
              </a:rPr>
              <a:t>)</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Content Placeholder 14">
            <a:extLst>
              <a:ext uri="{FF2B5EF4-FFF2-40B4-BE49-F238E27FC236}">
                <a16:creationId xmlns:a16="http://schemas.microsoft.com/office/drawing/2014/main" id="{1AAA19E9-94D3-2E92-36F4-8C20C6FF8CFC}"/>
              </a:ext>
            </a:extLst>
          </p:cNvPr>
          <p:cNvSpPr txBox="1">
            <a:spLocks/>
          </p:cNvSpPr>
          <p:nvPr/>
        </p:nvSpPr>
        <p:spPr>
          <a:xfrm>
            <a:off x="2818358" y="1217340"/>
            <a:ext cx="7675975" cy="26930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קצב צמיחה במספר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ביקורות</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במשך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השנים</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לפי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אזורים</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עבור כל ענף</a:t>
            </a:r>
          </a:p>
        </p:txBody>
      </p:sp>
      <p:pic>
        <p:nvPicPr>
          <p:cNvPr id="3" name="Picture 2">
            <a:extLst>
              <a:ext uri="{FF2B5EF4-FFF2-40B4-BE49-F238E27FC236}">
                <a16:creationId xmlns:a16="http://schemas.microsoft.com/office/drawing/2014/main" id="{8B38DA14-80FB-3D77-1A32-7B5013DE42D0}"/>
              </a:ext>
            </a:extLst>
          </p:cNvPr>
          <p:cNvPicPr>
            <a:picLocks noChangeAspect="1"/>
          </p:cNvPicPr>
          <p:nvPr/>
        </p:nvPicPr>
        <p:blipFill>
          <a:blip r:embed="rId3"/>
          <a:stretch>
            <a:fillRect/>
          </a:stretch>
        </p:blipFill>
        <p:spPr>
          <a:xfrm>
            <a:off x="3827537" y="1612260"/>
            <a:ext cx="7089429" cy="5126496"/>
          </a:xfrm>
          <a:prstGeom prst="rect">
            <a:avLst/>
          </a:prstGeom>
        </p:spPr>
      </p:pic>
      <p:sp>
        <p:nvSpPr>
          <p:cNvPr id="4" name="Content Placeholder 14">
            <a:extLst>
              <a:ext uri="{FF2B5EF4-FFF2-40B4-BE49-F238E27FC236}">
                <a16:creationId xmlns:a16="http://schemas.microsoft.com/office/drawing/2014/main" id="{5E9AB9A0-188F-64D0-A341-A5C970EED43A}"/>
              </a:ext>
            </a:extLst>
          </p:cNvPr>
          <p:cNvSpPr txBox="1">
            <a:spLocks/>
          </p:cNvSpPr>
          <p:nvPr/>
        </p:nvSpPr>
        <p:spPr>
          <a:xfrm>
            <a:off x="234894" y="3594158"/>
            <a:ext cx="3229760" cy="242074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קל לראות שקצב הגידול של ביקורות באזור "</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תל אביב</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תמיד מוביל מעל שאר אזורי הארץ</a:t>
            </a:r>
            <a:r>
              <a:rPr lang="en-US"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חוץ משנת 2020 בענף דודי השמש ששם "</a:t>
            </a:r>
            <a:r>
              <a:rPr lang="he-IL" sz="1600" dirty="0">
                <a:solidFill>
                  <a:srgbClr val="7030A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המרכז</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מתעלה על "</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תל אביב</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במקצת.</a:t>
            </a:r>
            <a:endParaRPr lang="en-US"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a:p>
            <a:pPr marL="0" indent="0" algn="r" rtl="1">
              <a:lnSpc>
                <a:spcPct val="100000"/>
              </a:lnSpc>
              <a:buFont typeface="Arial" panose="020B0604020202020204" pitchFamily="34" charset="0"/>
              <a:buNone/>
            </a:pP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בנוסף</a:t>
            </a:r>
            <a:r>
              <a:rPr lang="en-US"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ניתן להסיק שכמות הביקורות ב"</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תל אביב</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וב"</a:t>
            </a:r>
            <a:r>
              <a:rPr lang="he-IL" sz="1600" dirty="0">
                <a:solidFill>
                  <a:srgbClr val="7030A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מרכז</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מהווה נתח גדול מסך כל הביקורות.</a:t>
            </a:r>
          </a:p>
        </p:txBody>
      </p:sp>
      <p:sp>
        <p:nvSpPr>
          <p:cNvPr id="5" name="Content Placeholder 14">
            <a:extLst>
              <a:ext uri="{FF2B5EF4-FFF2-40B4-BE49-F238E27FC236}">
                <a16:creationId xmlns:a16="http://schemas.microsoft.com/office/drawing/2014/main" id="{A0DA3DC9-6822-6B34-0290-A6274B61F793}"/>
              </a:ext>
            </a:extLst>
          </p:cNvPr>
          <p:cNvSpPr txBox="1">
            <a:spLocks/>
          </p:cNvSpPr>
          <p:nvPr/>
        </p:nvSpPr>
        <p:spPr>
          <a:xfrm>
            <a:off x="1142460" y="2875844"/>
            <a:ext cx="1683072" cy="55869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36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מסקנה</a:t>
            </a:r>
          </a:p>
        </p:txBody>
      </p:sp>
    </p:spTree>
    <p:extLst>
      <p:ext uri="{BB962C8B-B14F-4D97-AF65-F5344CB8AC3E}">
        <p14:creationId xmlns:p14="http://schemas.microsoft.com/office/powerpoint/2010/main" val="2620356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687036"/>
          </a:xfrm>
        </p:spPr>
        <p:txBody>
          <a:bodyPr>
            <a:normAutofit/>
          </a:bodyPr>
          <a:lstStyle/>
          <a:p>
            <a:pPr algn="ctr" rtl="1"/>
            <a:r>
              <a:rPr lang="he-IL" dirty="0">
                <a:effectLst>
                  <a:outerShdw blurRad="38100" dist="38100" dir="2700000" algn="tl">
                    <a:srgbClr val="000000">
                      <a:alpha val="43137"/>
                    </a:srgbClr>
                  </a:outerShdw>
                </a:effectLst>
                <a:latin typeface="Noto Sans Hebrew" pitchFamily="2" charset="-79"/>
                <a:cs typeface="Noto Sans Hebrew" pitchFamily="2" charset="-79"/>
              </a:rPr>
              <a:t>ניתוח נתונים מתקדם (</a:t>
            </a:r>
            <a:r>
              <a:rPr lang="en-US" dirty="0">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EDA</a:t>
            </a:r>
            <a:r>
              <a:rPr lang="he-IL" dirty="0">
                <a:effectLst>
                  <a:outerShdw blurRad="38100" dist="38100" dir="2700000" algn="tl">
                    <a:srgbClr val="000000">
                      <a:alpha val="43137"/>
                    </a:srgbClr>
                  </a:outerShdw>
                </a:effectLst>
                <a:latin typeface="Noto Sans Hebrew" pitchFamily="2" charset="-79"/>
                <a:cs typeface="Noto Sans Hebrew" pitchFamily="2" charset="-79"/>
              </a:rPr>
              <a:t>)</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Content Placeholder 14">
            <a:extLst>
              <a:ext uri="{FF2B5EF4-FFF2-40B4-BE49-F238E27FC236}">
                <a16:creationId xmlns:a16="http://schemas.microsoft.com/office/drawing/2014/main" id="{1AAA19E9-94D3-2E92-36F4-8C20C6FF8CFC}"/>
              </a:ext>
            </a:extLst>
          </p:cNvPr>
          <p:cNvSpPr txBox="1">
            <a:spLocks/>
          </p:cNvSpPr>
          <p:nvPr/>
        </p:nvSpPr>
        <p:spPr>
          <a:xfrm>
            <a:off x="2013358" y="1297151"/>
            <a:ext cx="7474298" cy="598156"/>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spcBef>
                <a:spcPts val="10"/>
              </a:spcBef>
              <a:spcAft>
                <a:spcPts val="10"/>
              </a:spcAft>
              <a:buFont typeface="Arial" panose="020B0604020202020204" pitchFamily="34" charset="0"/>
              <a:buNone/>
            </a:pP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הצגת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שכיחות</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של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מילים</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בביקורות </a:t>
            </a:r>
          </a:p>
          <a:p>
            <a:pPr marL="0" indent="0" algn="ctr" rtl="1">
              <a:lnSpc>
                <a:spcPct val="100000"/>
              </a:lnSpc>
              <a:spcBef>
                <a:spcPts val="10"/>
              </a:spcBef>
              <a:spcAft>
                <a:spcPts val="10"/>
              </a:spcAft>
              <a:buFont typeface="Arial" panose="020B0604020202020204" pitchFamily="34" charset="0"/>
              <a:buNone/>
            </a:pPr>
            <a:r>
              <a:rPr lang="he-IL" sz="14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ההשוואה היא בין ביקורות של לקוחות </a:t>
            </a:r>
            <a:r>
              <a:rPr lang="he-IL" sz="14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גלויים</a:t>
            </a:r>
            <a:r>
              <a:rPr lang="he-IL" sz="14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a:t>
            </a:r>
            <a:r>
              <a:rPr lang="he-IL" sz="1400" dirty="0">
                <a:solidFill>
                  <a:srgbClr val="C00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לחסויים</a:t>
            </a:r>
            <a:r>
              <a:rPr lang="he-IL" sz="14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(המילים בונות תמונה של בעל מקצוע)</a:t>
            </a:r>
          </a:p>
        </p:txBody>
      </p:sp>
      <p:sp>
        <p:nvSpPr>
          <p:cNvPr id="4" name="Content Placeholder 14">
            <a:extLst>
              <a:ext uri="{FF2B5EF4-FFF2-40B4-BE49-F238E27FC236}">
                <a16:creationId xmlns:a16="http://schemas.microsoft.com/office/drawing/2014/main" id="{5E9AB9A0-188F-64D0-A341-A5C970EED43A}"/>
              </a:ext>
            </a:extLst>
          </p:cNvPr>
          <p:cNvSpPr txBox="1">
            <a:spLocks/>
          </p:cNvSpPr>
          <p:nvPr/>
        </p:nvSpPr>
        <p:spPr>
          <a:xfrm>
            <a:off x="234894" y="3594158"/>
            <a:ext cx="3229760" cy="2913054"/>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אין הבדל מהותי </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בין המילים בהן משתמשים לקוחות חסויים לבין לקוחות גלויים</a:t>
            </a:r>
            <a:r>
              <a:rPr lang="en-US"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וזאת גם </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לאחר ניסיונות מרובים </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להבליט את השוני.</a:t>
            </a:r>
          </a:p>
          <a:p>
            <a:pPr marL="0" indent="0" algn="r" rtl="1">
              <a:lnSpc>
                <a:spcPct val="100000"/>
              </a:lnSpc>
              <a:buFont typeface="Arial" panose="020B0604020202020204" pitchFamily="34" charset="0"/>
              <a:buNone/>
            </a:pP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ציפינו לראות יותר מילים שליליות מאחר והאצבע יותר קלה על המקלדת כאשר אתה אנונימי</a:t>
            </a:r>
            <a:r>
              <a:rPr lang="en-US"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למשל כמו טוקבקיסטים.</a:t>
            </a:r>
          </a:p>
        </p:txBody>
      </p:sp>
      <p:sp>
        <p:nvSpPr>
          <p:cNvPr id="5" name="Content Placeholder 14">
            <a:extLst>
              <a:ext uri="{FF2B5EF4-FFF2-40B4-BE49-F238E27FC236}">
                <a16:creationId xmlns:a16="http://schemas.microsoft.com/office/drawing/2014/main" id="{A0DA3DC9-6822-6B34-0290-A6274B61F793}"/>
              </a:ext>
            </a:extLst>
          </p:cNvPr>
          <p:cNvSpPr txBox="1">
            <a:spLocks/>
          </p:cNvSpPr>
          <p:nvPr/>
        </p:nvSpPr>
        <p:spPr>
          <a:xfrm>
            <a:off x="1377352" y="2916190"/>
            <a:ext cx="1683072" cy="55869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36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מסקנה</a:t>
            </a:r>
          </a:p>
        </p:txBody>
      </p:sp>
      <p:pic>
        <p:nvPicPr>
          <p:cNvPr id="8" name="Picture 7">
            <a:extLst>
              <a:ext uri="{FF2B5EF4-FFF2-40B4-BE49-F238E27FC236}">
                <a16:creationId xmlns:a16="http://schemas.microsoft.com/office/drawing/2014/main" id="{4AC222C1-8D26-0149-5054-D4F4E16CDB45}"/>
              </a:ext>
            </a:extLst>
          </p:cNvPr>
          <p:cNvPicPr>
            <a:picLocks noChangeAspect="1"/>
          </p:cNvPicPr>
          <p:nvPr/>
        </p:nvPicPr>
        <p:blipFill>
          <a:blip r:embed="rId3"/>
          <a:stretch>
            <a:fillRect/>
          </a:stretch>
        </p:blipFill>
        <p:spPr>
          <a:xfrm>
            <a:off x="3920673" y="2042531"/>
            <a:ext cx="7798747" cy="4285166"/>
          </a:xfrm>
          <a:prstGeom prst="rect">
            <a:avLst/>
          </a:prstGeom>
        </p:spPr>
      </p:pic>
    </p:spTree>
    <p:extLst>
      <p:ext uri="{BB962C8B-B14F-4D97-AF65-F5344CB8AC3E}">
        <p14:creationId xmlns:p14="http://schemas.microsoft.com/office/powerpoint/2010/main" val="315028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687036"/>
          </a:xfrm>
        </p:spPr>
        <p:txBody>
          <a:bodyPr>
            <a:normAutofit/>
          </a:bodyPr>
          <a:lstStyle/>
          <a:p>
            <a:pPr algn="ctr" rtl="1"/>
            <a:r>
              <a:rPr lang="he-IL" dirty="0">
                <a:effectLst>
                  <a:outerShdw blurRad="38100" dist="38100" dir="2700000" algn="tl">
                    <a:srgbClr val="000000">
                      <a:alpha val="43137"/>
                    </a:srgbClr>
                  </a:outerShdw>
                </a:effectLst>
                <a:latin typeface="Noto Sans Hebrew" pitchFamily="2" charset="-79"/>
                <a:cs typeface="Noto Sans Hebrew" pitchFamily="2" charset="-79"/>
              </a:rPr>
              <a:t>ניתוח נתונים מתקדם (</a:t>
            </a:r>
            <a:r>
              <a:rPr lang="en-US" dirty="0">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EDA</a:t>
            </a:r>
            <a:r>
              <a:rPr lang="he-IL" dirty="0">
                <a:effectLst>
                  <a:outerShdw blurRad="38100" dist="38100" dir="2700000" algn="tl">
                    <a:srgbClr val="000000">
                      <a:alpha val="43137"/>
                    </a:srgbClr>
                  </a:outerShdw>
                </a:effectLst>
                <a:latin typeface="Noto Sans Hebrew" pitchFamily="2" charset="-79"/>
                <a:cs typeface="Noto Sans Hebrew" pitchFamily="2" charset="-79"/>
              </a:rPr>
              <a:t>)</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Content Placeholder 14">
            <a:extLst>
              <a:ext uri="{FF2B5EF4-FFF2-40B4-BE49-F238E27FC236}">
                <a16:creationId xmlns:a16="http://schemas.microsoft.com/office/drawing/2014/main" id="{1AAA19E9-94D3-2E92-36F4-8C20C6FF8CFC}"/>
              </a:ext>
            </a:extLst>
          </p:cNvPr>
          <p:cNvSpPr txBox="1">
            <a:spLocks/>
          </p:cNvSpPr>
          <p:nvPr/>
        </p:nvSpPr>
        <p:spPr>
          <a:xfrm>
            <a:off x="2459760" y="1376963"/>
            <a:ext cx="8036653" cy="37225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spcBef>
                <a:spcPts val="10"/>
              </a:spcBef>
              <a:spcAft>
                <a:spcPts val="10"/>
              </a:spcAft>
              <a:buFont typeface="Arial" panose="020B0604020202020204" pitchFamily="34" charset="0"/>
              <a:buNone/>
            </a:pP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השוואת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דירוגי הביקורות </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בין לקוחות </a:t>
            </a:r>
            <a:r>
              <a:rPr lang="he-IL" sz="2000" dirty="0">
                <a:solidFill>
                  <a:srgbClr val="00B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גלויים</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a:t>
            </a:r>
            <a:r>
              <a:rPr lang="he-IL" sz="2000" dirty="0">
                <a:solidFill>
                  <a:srgbClr val="C00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לחסויים</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לפי כל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תחום דירוג</a:t>
            </a:r>
            <a:endParaRPr lang="he-IL" sz="14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p:txBody>
      </p:sp>
      <p:sp>
        <p:nvSpPr>
          <p:cNvPr id="4" name="Content Placeholder 14">
            <a:extLst>
              <a:ext uri="{FF2B5EF4-FFF2-40B4-BE49-F238E27FC236}">
                <a16:creationId xmlns:a16="http://schemas.microsoft.com/office/drawing/2014/main" id="{5E9AB9A0-188F-64D0-A341-A5C970EED43A}"/>
              </a:ext>
            </a:extLst>
          </p:cNvPr>
          <p:cNvSpPr txBox="1">
            <a:spLocks/>
          </p:cNvSpPr>
          <p:nvPr/>
        </p:nvSpPr>
        <p:spPr>
          <a:xfrm>
            <a:off x="528150" y="3594158"/>
            <a:ext cx="3481431" cy="2913054"/>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מהגרפים ניתן להסיק כי לקוחות </a:t>
            </a:r>
            <a:r>
              <a:rPr lang="he-IL" sz="16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גלויים</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מהווים אחוז </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יותר גדול </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מהדירוגים </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9-10</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בכל תחומי הדירוגים (</a:t>
            </a:r>
            <a:r>
              <a:rPr lang="he-IL" sz="1600" dirty="0">
                <a:solidFill>
                  <a:schemeClr val="accent3">
                    <a:lumMod val="40000"/>
                    <a:lumOff val="60000"/>
                    <a:alpha val="60000"/>
                  </a:scheme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כללי</a:t>
            </a:r>
            <a:r>
              <a:rPr lang="en-US" sz="1600" dirty="0">
                <a:solidFill>
                  <a:schemeClr val="accent3">
                    <a:lumMod val="40000"/>
                    <a:lumOff val="60000"/>
                    <a:alpha val="60000"/>
                  </a:scheme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600" dirty="0">
                <a:solidFill>
                  <a:schemeClr val="accent3">
                    <a:lumMod val="40000"/>
                    <a:lumOff val="60000"/>
                    <a:alpha val="60000"/>
                  </a:scheme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איכות</a:t>
            </a:r>
            <a:r>
              <a:rPr lang="en-US" sz="1600" dirty="0">
                <a:solidFill>
                  <a:schemeClr val="accent3">
                    <a:lumMod val="40000"/>
                    <a:lumOff val="60000"/>
                    <a:alpha val="60000"/>
                  </a:scheme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600" dirty="0">
                <a:solidFill>
                  <a:schemeClr val="accent3">
                    <a:lumMod val="40000"/>
                    <a:lumOff val="60000"/>
                    <a:alpha val="60000"/>
                  </a:scheme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מחיר</a:t>
            </a:r>
            <a:r>
              <a:rPr lang="en-US" sz="1600" dirty="0">
                <a:solidFill>
                  <a:schemeClr val="accent3">
                    <a:lumMod val="40000"/>
                    <a:lumOff val="60000"/>
                    <a:alpha val="60000"/>
                  </a:scheme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600" dirty="0">
                <a:solidFill>
                  <a:schemeClr val="accent3">
                    <a:lumMod val="40000"/>
                    <a:lumOff val="60000"/>
                    <a:alpha val="60000"/>
                  </a:scheme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יחס וזמנים</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p>
          <a:p>
            <a:pPr marL="0" indent="0" algn="r" rtl="1">
              <a:lnSpc>
                <a:spcPct val="100000"/>
              </a:lnSpc>
              <a:buFont typeface="Arial" panose="020B0604020202020204" pitchFamily="34" charset="0"/>
              <a:buNone/>
            </a:pP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אך לעומת זאת</a:t>
            </a:r>
            <a:r>
              <a:rPr lang="en-US"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בדירוגים </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0-7</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הנתח של דירוגי הלקוחות </a:t>
            </a:r>
            <a:r>
              <a:rPr lang="he-IL" sz="1600" dirty="0">
                <a:solidFill>
                  <a:srgbClr val="C00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החסויים</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a:t>
            </a:r>
            <a:r>
              <a:rPr lang="he-IL" sz="16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גובר</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על </a:t>
            </a:r>
            <a:r>
              <a:rPr lang="he-IL" sz="16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הגלויים</a:t>
            </a:r>
            <a:r>
              <a:rPr lang="en-US"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a:t>
            </a:r>
            <a:r>
              <a:rPr lang="he-IL" sz="16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מה שמראה שמשתמשים חסויים לא חוסכים בדירוג שלילי.</a:t>
            </a:r>
          </a:p>
        </p:txBody>
      </p:sp>
      <p:sp>
        <p:nvSpPr>
          <p:cNvPr id="5" name="Content Placeholder 14">
            <a:extLst>
              <a:ext uri="{FF2B5EF4-FFF2-40B4-BE49-F238E27FC236}">
                <a16:creationId xmlns:a16="http://schemas.microsoft.com/office/drawing/2014/main" id="{A0DA3DC9-6822-6B34-0290-A6274B61F793}"/>
              </a:ext>
            </a:extLst>
          </p:cNvPr>
          <p:cNvSpPr txBox="1">
            <a:spLocks/>
          </p:cNvSpPr>
          <p:nvPr/>
        </p:nvSpPr>
        <p:spPr>
          <a:xfrm>
            <a:off x="1618224" y="2870310"/>
            <a:ext cx="1683072" cy="55869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3600" dirty="0">
                <a:solidFill>
                  <a:srgbClr val="92D05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מסקנה</a:t>
            </a:r>
          </a:p>
        </p:txBody>
      </p:sp>
      <p:pic>
        <p:nvPicPr>
          <p:cNvPr id="3" name="Picture 2">
            <a:extLst>
              <a:ext uri="{FF2B5EF4-FFF2-40B4-BE49-F238E27FC236}">
                <a16:creationId xmlns:a16="http://schemas.microsoft.com/office/drawing/2014/main" id="{10B1E116-265A-FD8F-854B-D248056A5154}"/>
              </a:ext>
            </a:extLst>
          </p:cNvPr>
          <p:cNvPicPr>
            <a:picLocks noChangeAspect="1"/>
          </p:cNvPicPr>
          <p:nvPr/>
        </p:nvPicPr>
        <p:blipFill>
          <a:blip r:embed="rId3"/>
          <a:stretch>
            <a:fillRect/>
          </a:stretch>
        </p:blipFill>
        <p:spPr>
          <a:xfrm>
            <a:off x="4475775" y="1974442"/>
            <a:ext cx="6200638" cy="4686658"/>
          </a:xfrm>
          <a:prstGeom prst="rect">
            <a:avLst/>
          </a:prstGeom>
        </p:spPr>
      </p:pic>
    </p:spTree>
    <p:extLst>
      <p:ext uri="{BB962C8B-B14F-4D97-AF65-F5344CB8AC3E}">
        <p14:creationId xmlns:p14="http://schemas.microsoft.com/office/powerpoint/2010/main" val="190989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687036"/>
          </a:xfrm>
        </p:spPr>
        <p:txBody>
          <a:bodyPr>
            <a:normAutofit/>
          </a:bodyPr>
          <a:lstStyle/>
          <a:p>
            <a:pPr algn="ctr" rtl="1"/>
            <a:r>
              <a:rPr lang="he-IL" dirty="0">
                <a:effectLst>
                  <a:outerShdw blurRad="38100" dist="38100" dir="2700000" algn="tl">
                    <a:srgbClr val="000000">
                      <a:alpha val="43137"/>
                    </a:srgbClr>
                  </a:outerShdw>
                </a:effectLst>
                <a:latin typeface="Noto Sans Hebrew" pitchFamily="2" charset="-79"/>
                <a:cs typeface="Noto Sans Hebrew" pitchFamily="2" charset="-79"/>
              </a:rPr>
              <a:t>ניתוח נתונים מתקדם (</a:t>
            </a:r>
            <a:r>
              <a:rPr lang="en-US" dirty="0">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EDA</a:t>
            </a:r>
            <a:r>
              <a:rPr lang="he-IL" dirty="0">
                <a:effectLst>
                  <a:outerShdw blurRad="38100" dist="38100" dir="2700000" algn="tl">
                    <a:srgbClr val="000000">
                      <a:alpha val="43137"/>
                    </a:srgbClr>
                  </a:outerShdw>
                </a:effectLst>
                <a:latin typeface="Noto Sans Hebrew" pitchFamily="2" charset="-79"/>
                <a:cs typeface="Noto Sans Hebrew" pitchFamily="2" charset="-79"/>
              </a:rPr>
              <a:t>)</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Content Placeholder 14">
            <a:extLst>
              <a:ext uri="{FF2B5EF4-FFF2-40B4-BE49-F238E27FC236}">
                <a16:creationId xmlns:a16="http://schemas.microsoft.com/office/drawing/2014/main" id="{1AAA19E9-94D3-2E92-36F4-8C20C6FF8CFC}"/>
              </a:ext>
            </a:extLst>
          </p:cNvPr>
          <p:cNvSpPr txBox="1">
            <a:spLocks/>
          </p:cNvSpPr>
          <p:nvPr/>
        </p:nvSpPr>
        <p:spPr>
          <a:xfrm>
            <a:off x="1936227" y="1224612"/>
            <a:ext cx="8858773" cy="37225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spcBef>
                <a:spcPts val="10"/>
              </a:spcBef>
              <a:spcAft>
                <a:spcPts val="10"/>
              </a:spcAft>
              <a:buFont typeface="Arial" panose="020B0604020202020204" pitchFamily="34" charset="0"/>
              <a:buNone/>
            </a:pP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קצב צמיחת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ביקורות</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לפי </a:t>
            </a:r>
            <a:r>
              <a:rPr lang="he-IL" sz="2000" dirty="0">
                <a:solidFill>
                  <a:srgbClr val="0070C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שנים</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a:t>
            </a:r>
            <a:r>
              <a:rPr lang="he-IL" sz="2000" dirty="0">
                <a:solidFill>
                  <a:srgbClr val="FFC000">
                    <a:alpha val="60000"/>
                  </a:srgbClr>
                </a:solidFill>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ל-10 ערים</a:t>
            </a:r>
            <a:r>
              <a:rPr lang="he-IL" sz="20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בעלי כמות הביקורות הגדולה ביותר</a:t>
            </a:r>
            <a:endParaRPr lang="he-IL" sz="14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p:txBody>
      </p:sp>
      <p:sp>
        <p:nvSpPr>
          <p:cNvPr id="2" name="Content Placeholder 14">
            <a:extLst>
              <a:ext uri="{FF2B5EF4-FFF2-40B4-BE49-F238E27FC236}">
                <a16:creationId xmlns:a16="http://schemas.microsoft.com/office/drawing/2014/main" id="{12010669-CDEC-4865-8923-FB3416B11892}"/>
              </a:ext>
            </a:extLst>
          </p:cNvPr>
          <p:cNvSpPr txBox="1">
            <a:spLocks/>
          </p:cNvSpPr>
          <p:nvPr/>
        </p:nvSpPr>
        <p:spPr>
          <a:xfrm>
            <a:off x="1701025" y="1548078"/>
            <a:ext cx="9329176" cy="37225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spcBef>
                <a:spcPts val="10"/>
              </a:spcBef>
              <a:spcAft>
                <a:spcPts val="10"/>
              </a:spcAft>
              <a:buFont typeface="Arial" panose="020B0604020202020204" pitchFamily="34" charset="0"/>
              <a:buNone/>
            </a:pPr>
            <a:r>
              <a:rPr lang="he-IL" sz="14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נעשה שימוש בספריות </a:t>
            </a:r>
            <a:r>
              <a:rPr lang="en-US" sz="1400" dirty="0">
                <a:solidFill>
                  <a:srgbClr val="92D050">
                    <a:alpha val="60000"/>
                  </a:srgbClr>
                </a:solidFill>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Folium</a:t>
            </a:r>
            <a:r>
              <a:rPr lang="he-IL" sz="14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ו-</a:t>
            </a:r>
            <a:r>
              <a:rPr lang="en-US" sz="1400" dirty="0">
                <a:solidFill>
                  <a:srgbClr val="92D050">
                    <a:alpha val="60000"/>
                  </a:srgbClr>
                </a:solidFill>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Vincent</a:t>
            </a:r>
            <a:r>
              <a:rPr lang="he-IL" sz="14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להצגת מפת ארץ ישראל ו-</a:t>
            </a:r>
            <a:r>
              <a:rPr lang="en-US" sz="1400" dirty="0">
                <a:solidFill>
                  <a:srgbClr val="00B050">
                    <a:alpha val="60000"/>
                  </a:srgbClr>
                </a:solidFill>
                <a:effectLst>
                  <a:outerShdw blurRad="38100" dist="38100" dir="2700000" algn="tl">
                    <a:srgbClr val="000000">
                      <a:alpha val="43137"/>
                    </a:srgbClr>
                  </a:outerShdw>
                </a:effectLst>
                <a:latin typeface="Almoni ML v5 AAA Ultra" panose="00000900000000000000" pitchFamily="2" charset="-79"/>
                <a:cs typeface="Almoni ML v5 AAA Ultra" panose="00000900000000000000" pitchFamily="2" charset="-79"/>
              </a:rPr>
              <a:t>API</a:t>
            </a:r>
            <a:r>
              <a:rPr lang="he-IL" sz="14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 שמקבל שם עיר ומחזיר נקודת ציון </a:t>
            </a:r>
          </a:p>
        </p:txBody>
      </p:sp>
      <p:pic>
        <p:nvPicPr>
          <p:cNvPr id="8" name="Folium Map">
            <a:hlinkClick r:id="" action="ppaction://media"/>
            <a:extLst>
              <a:ext uri="{FF2B5EF4-FFF2-40B4-BE49-F238E27FC236}">
                <a16:creationId xmlns:a16="http://schemas.microsoft.com/office/drawing/2014/main" id="{64907C2B-3814-8DDA-D05B-40D445EAE6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1136" y="1920336"/>
            <a:ext cx="8061822" cy="4534775"/>
          </a:xfrm>
          <a:prstGeom prst="rect">
            <a:avLst/>
          </a:prstGeom>
        </p:spPr>
      </p:pic>
    </p:spTree>
    <p:extLst>
      <p:ext uri="{BB962C8B-B14F-4D97-AF65-F5344CB8AC3E}">
        <p14:creationId xmlns:p14="http://schemas.microsoft.com/office/powerpoint/2010/main" val="219301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Tree>
    <p:extLst>
      <p:ext uri="{BB962C8B-B14F-4D97-AF65-F5344CB8AC3E}">
        <p14:creationId xmlns:p14="http://schemas.microsoft.com/office/powerpoint/2010/main" val="215888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רעיון הפרויקט</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C4B86159-4111-A4F3-2102-614DBB5F0BB9}"/>
              </a:ext>
            </a:extLst>
          </p:cNvPr>
          <p:cNvSpPr>
            <a:spLocks noGrp="1"/>
          </p:cNvSpPr>
          <p:nvPr>
            <p:ph sz="half" idx="2"/>
          </p:nvPr>
        </p:nvSpPr>
        <p:spPr>
          <a:xfrm>
            <a:off x="1011359" y="1970561"/>
            <a:ext cx="9063820" cy="4357136"/>
          </a:xfrm>
        </p:spPr>
        <p:txBody>
          <a:bodyPr/>
          <a:lstStyle/>
          <a:p>
            <a:pPr marL="0" indent="0" algn="r" rtl="1">
              <a:lnSpc>
                <a:spcPct val="100000"/>
              </a:lnSpc>
              <a:buNone/>
            </a:pPr>
            <a:r>
              <a:rPr lang="he-IL" sz="1400" dirty="0">
                <a:latin typeface="Afek 1.5 AAA" panose="00000500000000000000" pitchFamily="2" charset="-79"/>
                <a:cs typeface="Afek 1.5 AAA" panose="00000500000000000000" pitchFamily="2" charset="-79"/>
              </a:rPr>
              <a:t>הפרויקט שלנו עוסק בנתוני ביקורות מאתר "</a:t>
            </a:r>
            <a:r>
              <a:rPr lang="he-IL" sz="1400" b="1" dirty="0">
                <a:solidFill>
                  <a:srgbClr val="FFC000">
                    <a:alpha val="60000"/>
                  </a:srgbClr>
                </a:solidFill>
                <a:latin typeface="Afek 1.5 AAA" panose="00000500000000000000" pitchFamily="2" charset="-79"/>
                <a:cs typeface="Afek 1.5 AAA" panose="00000500000000000000" pitchFamily="2" charset="-79"/>
              </a:rPr>
              <a:t>מידרג</a:t>
            </a:r>
            <a:r>
              <a:rPr lang="he-IL" sz="1400" dirty="0">
                <a:latin typeface="Afek 1.5 AAA" panose="00000500000000000000" pitchFamily="2" charset="-79"/>
                <a:cs typeface="Afek 1.5 AAA" panose="00000500000000000000" pitchFamily="2" charset="-79"/>
              </a:rPr>
              <a:t>" – אתר המאגד שלל בעלי מקצוע ממגוון רחב של ענפי שירות כגון: שיפוצניקים</a:t>
            </a:r>
            <a:r>
              <a:rPr lang="en-US" sz="1400" dirty="0">
                <a:latin typeface="Afek 1.5 AAA" panose="00000500000000000000" pitchFamily="2" charset="-79"/>
                <a:cs typeface="Afek 1.5 AAA" panose="00000500000000000000" pitchFamily="2" charset="-79"/>
              </a:rPr>
              <a:t>,</a:t>
            </a:r>
            <a:r>
              <a:rPr lang="he-IL" sz="1400" dirty="0">
                <a:latin typeface="Afek 1.5 AAA" panose="00000500000000000000" pitchFamily="2" charset="-79"/>
                <a:cs typeface="Afek 1.5 AAA" panose="00000500000000000000" pitchFamily="2" charset="-79"/>
              </a:rPr>
              <a:t> מוסכים</a:t>
            </a:r>
            <a:r>
              <a:rPr lang="en-US" sz="1400" dirty="0">
                <a:latin typeface="Afek 1.5 AAA" panose="00000500000000000000" pitchFamily="2" charset="-79"/>
                <a:cs typeface="Afek 1.5 AAA" panose="00000500000000000000" pitchFamily="2" charset="-79"/>
              </a:rPr>
              <a:t>,</a:t>
            </a:r>
            <a:r>
              <a:rPr lang="he-IL" sz="1400" dirty="0">
                <a:latin typeface="Afek 1.5 AAA" panose="00000500000000000000" pitchFamily="2" charset="-79"/>
                <a:cs typeface="Afek 1.5 AAA" panose="00000500000000000000" pitchFamily="2" charset="-79"/>
              </a:rPr>
              <a:t> מיזוג אוויר</a:t>
            </a:r>
            <a:r>
              <a:rPr lang="en-US" sz="1400" dirty="0">
                <a:latin typeface="Afek 1.5 AAA" panose="00000500000000000000" pitchFamily="2" charset="-79"/>
                <a:cs typeface="Afek 1.5 AAA" panose="00000500000000000000" pitchFamily="2" charset="-79"/>
              </a:rPr>
              <a:t>,</a:t>
            </a:r>
            <a:r>
              <a:rPr lang="he-IL" sz="1400" dirty="0">
                <a:latin typeface="Afek 1.5 AAA" panose="00000500000000000000" pitchFamily="2" charset="-79"/>
                <a:cs typeface="Afek 1.5 AAA" panose="00000500000000000000" pitchFamily="2" charset="-79"/>
              </a:rPr>
              <a:t> הדברות</a:t>
            </a:r>
            <a:r>
              <a:rPr lang="en-US" sz="1400" dirty="0">
                <a:latin typeface="Afek 1.5 AAA" panose="00000500000000000000" pitchFamily="2" charset="-79"/>
                <a:cs typeface="Afek 1.5 AAA" panose="00000500000000000000" pitchFamily="2" charset="-79"/>
              </a:rPr>
              <a:t>,</a:t>
            </a:r>
            <a:r>
              <a:rPr lang="he-IL" sz="1400" dirty="0">
                <a:latin typeface="Afek 1.5 AAA" panose="00000500000000000000" pitchFamily="2" charset="-79"/>
                <a:cs typeface="Afek 1.5 AAA" panose="00000500000000000000" pitchFamily="2" charset="-79"/>
              </a:rPr>
              <a:t> איטום ועוד.</a:t>
            </a:r>
          </a:p>
          <a:p>
            <a:pPr marL="0" indent="0" algn="r" rtl="1">
              <a:lnSpc>
                <a:spcPct val="100000"/>
              </a:lnSpc>
              <a:buNone/>
            </a:pPr>
            <a:endParaRPr lang="he-IL" sz="1400" dirty="0">
              <a:latin typeface="Afek 1.5 AAA" panose="00000500000000000000" pitchFamily="2" charset="-79"/>
              <a:cs typeface="Afek 1.5 AAA" panose="00000500000000000000" pitchFamily="2" charset="-79"/>
            </a:endParaRPr>
          </a:p>
          <a:p>
            <a:pPr marL="0" indent="0" algn="r" rtl="1">
              <a:lnSpc>
                <a:spcPct val="100000"/>
              </a:lnSpc>
              <a:buNone/>
            </a:pPr>
            <a:r>
              <a:rPr lang="he-IL" sz="1400" dirty="0">
                <a:latin typeface="Afek 1.5 AAA" panose="00000500000000000000" pitchFamily="2" charset="-79"/>
                <a:cs typeface="Afek 1.5 AAA" panose="00000500000000000000" pitchFamily="2" charset="-79"/>
              </a:rPr>
              <a:t>מאחר והאתר מכיל 117 ענפים שונים</a:t>
            </a:r>
            <a:r>
              <a:rPr lang="en-US" sz="1400" dirty="0">
                <a:latin typeface="Afek 1.5 AAA" panose="00000500000000000000" pitchFamily="2" charset="-79"/>
                <a:cs typeface="Afek 1.5 AAA" panose="00000500000000000000" pitchFamily="2" charset="-79"/>
              </a:rPr>
              <a:t>,</a:t>
            </a:r>
            <a:r>
              <a:rPr lang="he-IL" sz="1400" dirty="0">
                <a:latin typeface="Afek 1.5 AAA" panose="00000500000000000000" pitchFamily="2" charset="-79"/>
                <a:cs typeface="Afek 1.5 AAA" panose="00000500000000000000" pitchFamily="2" charset="-79"/>
              </a:rPr>
              <a:t> נרצה להתמקד בכמה ענפים עיקריים:</a:t>
            </a:r>
          </a:p>
          <a:p>
            <a:pPr algn="r" rtl="1">
              <a:lnSpc>
                <a:spcPct val="100000"/>
              </a:lnSpc>
              <a:spcBef>
                <a:spcPts val="50"/>
              </a:spcBef>
              <a:spcAft>
                <a:spcPts val="50"/>
              </a:spcAft>
            </a:pPr>
            <a:r>
              <a:rPr lang="he-IL" sz="1400" b="1"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דודי שמש וחשמל</a:t>
            </a:r>
          </a:p>
          <a:p>
            <a:pPr algn="r" rtl="1">
              <a:lnSpc>
                <a:spcPct val="100000"/>
              </a:lnSpc>
              <a:spcBef>
                <a:spcPts val="50"/>
              </a:spcBef>
              <a:spcAft>
                <a:spcPts val="50"/>
              </a:spcAft>
            </a:pPr>
            <a:r>
              <a:rPr lang="he-IL" sz="1400" b="1"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התקנה ותיקון מזגנים</a:t>
            </a:r>
          </a:p>
          <a:p>
            <a:pPr algn="r" rtl="1">
              <a:lnSpc>
                <a:spcPct val="100000"/>
              </a:lnSpc>
              <a:spcBef>
                <a:spcPts val="50"/>
              </a:spcBef>
              <a:spcAft>
                <a:spcPts val="50"/>
              </a:spcAft>
            </a:pPr>
            <a:r>
              <a:rPr lang="he-IL" sz="1400" b="1"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מוסכים</a:t>
            </a:r>
          </a:p>
          <a:p>
            <a:pPr algn="r" rtl="1">
              <a:lnSpc>
                <a:spcPct val="100000"/>
              </a:lnSpc>
              <a:spcBef>
                <a:spcPts val="50"/>
              </a:spcBef>
              <a:spcAft>
                <a:spcPts val="50"/>
              </a:spcAft>
            </a:pPr>
            <a:r>
              <a:rPr lang="he-IL" sz="1400" b="1"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שרותי אינסטלציה</a:t>
            </a:r>
          </a:p>
          <a:p>
            <a:pPr algn="r" rtl="1">
              <a:lnSpc>
                <a:spcPct val="100000"/>
              </a:lnSpc>
              <a:spcBef>
                <a:spcPts val="50"/>
              </a:spcBef>
              <a:spcAft>
                <a:spcPts val="50"/>
              </a:spcAft>
            </a:pPr>
            <a:r>
              <a:rPr lang="he-IL" sz="1400" b="1"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שרותי הובלות</a:t>
            </a:r>
          </a:p>
          <a:p>
            <a:pPr algn="r" rtl="1">
              <a:lnSpc>
                <a:spcPct val="100000"/>
              </a:lnSpc>
              <a:spcBef>
                <a:spcPts val="50"/>
              </a:spcBef>
              <a:spcAft>
                <a:spcPts val="50"/>
              </a:spcAft>
            </a:pPr>
            <a:r>
              <a:rPr lang="he-IL" sz="1400" b="1"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rPr>
              <a:t>שרותי מנעולנים</a:t>
            </a:r>
          </a:p>
          <a:p>
            <a:pPr marL="0" indent="0" algn="r" rtl="1">
              <a:lnSpc>
                <a:spcPct val="100000"/>
              </a:lnSpc>
              <a:spcBef>
                <a:spcPts val="50"/>
              </a:spcBef>
              <a:spcAft>
                <a:spcPts val="50"/>
              </a:spcAft>
              <a:buNone/>
            </a:pPr>
            <a:endParaRPr lang="he-IL" sz="1400" dirty="0">
              <a:effectLst>
                <a:outerShdw blurRad="38100" dist="38100" dir="2700000" algn="tl">
                  <a:srgbClr val="000000">
                    <a:alpha val="43137"/>
                  </a:srgbClr>
                </a:outerShdw>
              </a:effectLst>
              <a:latin typeface="Afek 1.5 AAA" panose="00000500000000000000" pitchFamily="2" charset="-79"/>
              <a:cs typeface="Afek 1.5 AAA" panose="00000500000000000000" pitchFamily="2" charset="-79"/>
            </a:endParaRPr>
          </a:p>
        </p:txBody>
      </p:sp>
    </p:spTree>
    <p:extLst>
      <p:ext uri="{BB962C8B-B14F-4D97-AF65-F5344CB8AC3E}">
        <p14:creationId xmlns:p14="http://schemas.microsoft.com/office/powerpoint/2010/main" val="4197487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one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Subtitle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20</a:t>
            </a:fld>
            <a:endParaRPr lang="en-US"/>
          </a:p>
        </p:txBody>
      </p:sp>
    </p:spTree>
    <p:extLst>
      <p:ext uri="{BB962C8B-B14F-4D97-AF65-F5344CB8AC3E}">
        <p14:creationId xmlns:p14="http://schemas.microsoft.com/office/powerpoint/2010/main" val="56002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Chart</a:t>
            </a:r>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372078104"/>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74028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Table</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331562790"/>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Item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Item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Item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Item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2496947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23</a:t>
            </a:fld>
            <a:endParaRPr lang="en-US"/>
          </a:p>
        </p:txBody>
      </p:sp>
    </p:spTree>
    <p:extLst>
      <p:ext uri="{BB962C8B-B14F-4D97-AF65-F5344CB8AC3E}">
        <p14:creationId xmlns:p14="http://schemas.microsoft.com/office/powerpoint/2010/main" val="395518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a:t>
            </a:r>
          </a:p>
        </p:txBody>
      </p:sp>
      <p:pic>
        <p:nvPicPr>
          <p:cNvPr id="17" name="Picture Placeholder 16" descr="A man smiling in the office">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078992" y="1990724"/>
            <a:ext cx="1691640" cy="1435608"/>
          </a:xfrm>
        </p:spPr>
      </p:pic>
      <p:pic>
        <p:nvPicPr>
          <p:cNvPr id="36" name="Picture Placeholder 35" descr="A lady smiling in the office">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838384" y="1990724"/>
            <a:ext cx="1691640" cy="1435608"/>
          </a:xfrm>
        </p:spPr>
      </p:pic>
      <p:pic>
        <p:nvPicPr>
          <p:cNvPr id="38" name="Picture Placeholder 37" descr="A lady in the office smiling at the came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661976" y="1993392"/>
            <a:ext cx="1691640" cy="1435608"/>
          </a:xfrm>
        </p:spPr>
      </p:pic>
      <p:pic>
        <p:nvPicPr>
          <p:cNvPr id="40" name="Picture Placeholder 39" descr="Smiling man with a beard">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485568" y="1990724"/>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a:p>
        </p:txBody>
      </p:sp>
    </p:spTree>
    <p:extLst>
      <p:ext uri="{BB962C8B-B14F-4D97-AF65-F5344CB8AC3E}">
        <p14:creationId xmlns:p14="http://schemas.microsoft.com/office/powerpoint/2010/main" val="2979876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44914864"/>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25</a:t>
            </a:fld>
            <a:endParaRPr lang="en-US"/>
          </a:p>
        </p:txBody>
      </p:sp>
    </p:spTree>
    <p:extLst>
      <p:ext uri="{BB962C8B-B14F-4D97-AF65-F5344CB8AC3E}">
        <p14:creationId xmlns:p14="http://schemas.microsoft.com/office/powerpoint/2010/main" val="2624630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Content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Open the Design Ideas pane for instant slide makeovers. </a:t>
            </a:r>
          </a:p>
          <a:p>
            <a:r>
              <a:rPr lang="en-US" dirty="0"/>
              <a:t>When we have design ideas, we’ll show them to you right there.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27</a:t>
            </a:fld>
            <a:endParaRPr lang="en-US"/>
          </a:p>
        </p:txBody>
      </p:sp>
    </p:spTree>
    <p:extLst>
      <p:ext uri="{BB962C8B-B14F-4D97-AF65-F5344CB8AC3E}">
        <p14:creationId xmlns:p14="http://schemas.microsoft.com/office/powerpoint/2010/main" val="1420547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a:p>
        </p:txBody>
      </p:sp>
    </p:spTree>
    <p:extLst>
      <p:ext uri="{BB962C8B-B14F-4D97-AF65-F5344CB8AC3E}">
        <p14:creationId xmlns:p14="http://schemas.microsoft.com/office/powerpoint/2010/main" val="3521561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a:t>Website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29</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שלבי הפרויקט</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4" name="Content Placeholder 6" descr="timeline SmartArt Graphic">
            <a:extLst>
              <a:ext uri="{FF2B5EF4-FFF2-40B4-BE49-F238E27FC236}">
                <a16:creationId xmlns:a16="http://schemas.microsoft.com/office/drawing/2014/main" id="{C89ADD24-48CF-E70D-0222-C28E687B3825}"/>
              </a:ext>
            </a:extLst>
          </p:cNvPr>
          <p:cNvGraphicFramePr>
            <a:graphicFrameLocks/>
          </p:cNvGraphicFramePr>
          <p:nvPr>
            <p:extLst>
              <p:ext uri="{D42A27DB-BD31-4B8C-83A1-F6EECF244321}">
                <p14:modId xmlns:p14="http://schemas.microsoft.com/office/powerpoint/2010/main" val="3720126890"/>
              </p:ext>
            </p:extLst>
          </p:nvPr>
        </p:nvGraphicFramePr>
        <p:xfrm>
          <a:off x="827700" y="1731504"/>
          <a:ext cx="9906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 name="Picture 30" descr="Icon&#10;&#10;Description automatically generated">
            <a:extLst>
              <a:ext uri="{FF2B5EF4-FFF2-40B4-BE49-F238E27FC236}">
                <a16:creationId xmlns:a16="http://schemas.microsoft.com/office/drawing/2014/main" id="{AAC64797-1F1E-2A4C-50DE-892457ED274A}"/>
              </a:ext>
            </a:extLst>
          </p:cNvPr>
          <p:cNvPicPr>
            <a:picLocks noChangeAspect="1"/>
          </p:cNvPicPr>
          <p:nvPr/>
        </p:nvPicPr>
        <p:blipFill>
          <a:blip r:embed="rId8"/>
          <a:stretch>
            <a:fillRect/>
          </a:stretch>
        </p:blipFill>
        <p:spPr>
          <a:xfrm>
            <a:off x="3546370" y="4692017"/>
            <a:ext cx="476484" cy="476484"/>
          </a:xfrm>
          <a:prstGeom prst="rect">
            <a:avLst/>
          </a:prstGeom>
        </p:spPr>
      </p:pic>
      <p:pic>
        <p:nvPicPr>
          <p:cNvPr id="33" name="Picture 32" descr="Icon&#10;&#10;Description automatically generated">
            <a:extLst>
              <a:ext uri="{FF2B5EF4-FFF2-40B4-BE49-F238E27FC236}">
                <a16:creationId xmlns:a16="http://schemas.microsoft.com/office/drawing/2014/main" id="{7CFD0AFB-F5D5-C7C8-3EB0-65BA715B2A1D}"/>
              </a:ext>
            </a:extLst>
          </p:cNvPr>
          <p:cNvPicPr>
            <a:picLocks noChangeAspect="1"/>
          </p:cNvPicPr>
          <p:nvPr/>
        </p:nvPicPr>
        <p:blipFill>
          <a:blip r:embed="rId9"/>
          <a:stretch>
            <a:fillRect/>
          </a:stretch>
        </p:blipFill>
        <p:spPr>
          <a:xfrm>
            <a:off x="5538938" y="4664555"/>
            <a:ext cx="523420" cy="523420"/>
          </a:xfrm>
          <a:prstGeom prst="rect">
            <a:avLst/>
          </a:prstGeom>
        </p:spPr>
      </p:pic>
      <p:pic>
        <p:nvPicPr>
          <p:cNvPr id="35" name="Picture 34" descr="Icon&#10;&#10;Description automatically generated">
            <a:extLst>
              <a:ext uri="{FF2B5EF4-FFF2-40B4-BE49-F238E27FC236}">
                <a16:creationId xmlns:a16="http://schemas.microsoft.com/office/drawing/2014/main" id="{08ED675B-5C0D-6B6F-15F4-23BB8E40EE59}"/>
              </a:ext>
            </a:extLst>
          </p:cNvPr>
          <p:cNvPicPr>
            <a:picLocks noChangeAspect="1"/>
          </p:cNvPicPr>
          <p:nvPr/>
        </p:nvPicPr>
        <p:blipFill>
          <a:blip r:embed="rId10"/>
          <a:stretch>
            <a:fillRect/>
          </a:stretch>
        </p:blipFill>
        <p:spPr>
          <a:xfrm>
            <a:off x="7583954" y="4719491"/>
            <a:ext cx="415454" cy="415454"/>
          </a:xfrm>
          <a:prstGeom prst="rect">
            <a:avLst/>
          </a:prstGeom>
        </p:spPr>
      </p:pic>
      <p:pic>
        <p:nvPicPr>
          <p:cNvPr id="37" name="Picture 36" descr="Icon&#10;&#10;Description automatically generated">
            <a:extLst>
              <a:ext uri="{FF2B5EF4-FFF2-40B4-BE49-F238E27FC236}">
                <a16:creationId xmlns:a16="http://schemas.microsoft.com/office/drawing/2014/main" id="{6C341EB3-2D13-8C37-EE7B-08A8AE9ABB8D}"/>
              </a:ext>
            </a:extLst>
          </p:cNvPr>
          <p:cNvPicPr>
            <a:picLocks noChangeAspect="1"/>
          </p:cNvPicPr>
          <p:nvPr/>
        </p:nvPicPr>
        <p:blipFill>
          <a:blip r:embed="rId11"/>
          <a:stretch>
            <a:fillRect/>
          </a:stretch>
        </p:blipFill>
        <p:spPr>
          <a:xfrm>
            <a:off x="9462441" y="4702712"/>
            <a:ext cx="476485" cy="476485"/>
          </a:xfrm>
          <a:prstGeom prst="rect">
            <a:avLst/>
          </a:prstGeom>
        </p:spPr>
      </p:pic>
      <p:pic>
        <p:nvPicPr>
          <p:cNvPr id="39" name="Picture 38" descr="Icon&#10;&#10;Description automatically generated">
            <a:extLst>
              <a:ext uri="{FF2B5EF4-FFF2-40B4-BE49-F238E27FC236}">
                <a16:creationId xmlns:a16="http://schemas.microsoft.com/office/drawing/2014/main" id="{B59A789A-B0F0-62F4-5D30-F3B6A38676E2}"/>
              </a:ext>
            </a:extLst>
          </p:cNvPr>
          <p:cNvPicPr>
            <a:picLocks noChangeAspect="1"/>
          </p:cNvPicPr>
          <p:nvPr/>
        </p:nvPicPr>
        <p:blipFill>
          <a:blip r:embed="rId12"/>
          <a:stretch>
            <a:fillRect/>
          </a:stretch>
        </p:blipFill>
        <p:spPr>
          <a:xfrm>
            <a:off x="1583669" y="4719491"/>
            <a:ext cx="476483" cy="476483"/>
          </a:xfrm>
          <a:prstGeom prst="rect">
            <a:avLst/>
          </a:prstGeom>
        </p:spPr>
      </p:pic>
    </p:spTree>
    <p:extLst>
      <p:ext uri="{BB962C8B-B14F-4D97-AF65-F5344CB8AC3E}">
        <p14:creationId xmlns:p14="http://schemas.microsoft.com/office/powerpoint/2010/main" val="1681595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43586" y="477359"/>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הרכשת 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C4B86159-4111-A4F3-2102-614DBB5F0BB9}"/>
              </a:ext>
            </a:extLst>
          </p:cNvPr>
          <p:cNvSpPr>
            <a:spLocks noGrp="1"/>
          </p:cNvSpPr>
          <p:nvPr>
            <p:ph sz="half" idx="2"/>
          </p:nvPr>
        </p:nvSpPr>
        <p:spPr>
          <a:xfrm>
            <a:off x="1560451" y="1173862"/>
            <a:ext cx="9063820" cy="339908"/>
          </a:xfrm>
        </p:spPr>
        <p:txBody>
          <a:bodyPr/>
          <a:lstStyle/>
          <a:p>
            <a:pPr marL="0" indent="0" algn="ctr" rtl="1">
              <a:lnSpc>
                <a:spcPct val="100000"/>
              </a:lnSpc>
              <a:buNone/>
            </a:pP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שלב 1 – נבין כיצד ניתן לרכוש את הנתונים</a:t>
            </a:r>
          </a:p>
        </p:txBody>
      </p:sp>
      <p:sp>
        <p:nvSpPr>
          <p:cNvPr id="2" name="Content Placeholder 14">
            <a:extLst>
              <a:ext uri="{FF2B5EF4-FFF2-40B4-BE49-F238E27FC236}">
                <a16:creationId xmlns:a16="http://schemas.microsoft.com/office/drawing/2014/main" id="{1974D5F9-54A2-4676-DB52-5C52676379AE}"/>
              </a:ext>
            </a:extLst>
          </p:cNvPr>
          <p:cNvSpPr txBox="1">
            <a:spLocks/>
          </p:cNvSpPr>
          <p:nvPr/>
        </p:nvSpPr>
        <p:spPr>
          <a:xfrm>
            <a:off x="2827121" y="1704518"/>
            <a:ext cx="7705136" cy="152360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באמצעות </a:t>
            </a:r>
            <a:r>
              <a:rPr lang="en-US" sz="14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Selenium</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נבצע שלושה </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Crawlers</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ראשיים שעובדים בסדר כרונולוגי:</a:t>
            </a:r>
          </a:p>
          <a:p>
            <a:pPr marL="342900" indent="-342900" algn="r" rtl="1">
              <a:lnSpc>
                <a:spcPct val="100000"/>
              </a:lnSpc>
              <a:spcBef>
                <a:spcPts val="50"/>
              </a:spcBef>
              <a:buFont typeface="Arial" panose="020B0604020202020204" pitchFamily="34" charset="0"/>
              <a:buAutoNum type="arabicPeriod"/>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שליפה ושמירת הלינקים של </a:t>
            </a:r>
            <a:r>
              <a:rPr lang="he-IL" sz="1400" b="1"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כל הענפים</a:t>
            </a:r>
          </a:p>
          <a:p>
            <a:pPr marL="342900" indent="-342900" algn="r" rtl="1">
              <a:lnSpc>
                <a:spcPct val="100000"/>
              </a:lnSpc>
              <a:spcBef>
                <a:spcPts val="50"/>
              </a:spcBef>
              <a:buFont typeface="Arial" panose="020B0604020202020204" pitchFamily="34" charset="0"/>
              <a:buAutoNum type="arabicPeriod"/>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שליפה ושמירת הלינקים עבור "אינדקס חוות הדעת" של כל </a:t>
            </a:r>
            <a:r>
              <a:rPr lang="he-IL" sz="14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תתי-התחומים לכל ענף </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(תתי-תחומים לפי סדר א-ב)</a:t>
            </a:r>
          </a:p>
          <a:p>
            <a:pPr marL="342900" indent="-342900" algn="r" rtl="1">
              <a:lnSpc>
                <a:spcPct val="100000"/>
              </a:lnSpc>
              <a:spcBef>
                <a:spcPts val="50"/>
              </a:spcBef>
              <a:buFont typeface="Arial" panose="020B0604020202020204" pitchFamily="34" charset="0"/>
              <a:buAutoNum type="arabicPeriod"/>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שליפה ושמירת </a:t>
            </a:r>
            <a:r>
              <a:rPr lang="he-IL" sz="14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כל הביקורות</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מכל לינק של תת-תחום.</a:t>
            </a:r>
          </a:p>
        </p:txBody>
      </p:sp>
      <p:sp>
        <p:nvSpPr>
          <p:cNvPr id="42" name="Rectangle 41">
            <a:extLst>
              <a:ext uri="{FF2B5EF4-FFF2-40B4-BE49-F238E27FC236}">
                <a16:creationId xmlns:a16="http://schemas.microsoft.com/office/drawing/2014/main" id="{0D29B59D-BC4D-207A-7BA7-57A72F4750E1}"/>
              </a:ext>
            </a:extLst>
          </p:cNvPr>
          <p:cNvSpPr/>
          <p:nvPr/>
        </p:nvSpPr>
        <p:spPr>
          <a:xfrm>
            <a:off x="249971" y="3800215"/>
            <a:ext cx="1016865" cy="49090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sz="1100" dirty="0">
                <a:latin typeface="Afek 1.5 AAA" panose="00000500000000000000" pitchFamily="2" charset="-79"/>
                <a:cs typeface="Afek 1.5 AAA" panose="00000500000000000000" pitchFamily="2" charset="-79"/>
              </a:rPr>
              <a:t>אינדקס חוות דעת</a:t>
            </a:r>
            <a:endParaRPr lang="en-US" sz="1100" dirty="0">
              <a:latin typeface="Afek 1.5 AAA" panose="00000500000000000000" pitchFamily="2" charset="-79"/>
              <a:cs typeface="Afek 1.5 AAA" panose="00000500000000000000" pitchFamily="2" charset="-79"/>
            </a:endParaRPr>
          </a:p>
        </p:txBody>
      </p:sp>
      <p:pic>
        <p:nvPicPr>
          <p:cNvPr id="43" name="Picture 42">
            <a:extLst>
              <a:ext uri="{FF2B5EF4-FFF2-40B4-BE49-F238E27FC236}">
                <a16:creationId xmlns:a16="http://schemas.microsoft.com/office/drawing/2014/main" id="{F535D4F5-E887-0AAA-1F3C-1C38BE2C3ADF}"/>
              </a:ext>
            </a:extLst>
          </p:cNvPr>
          <p:cNvPicPr>
            <a:picLocks noChangeAspect="1"/>
          </p:cNvPicPr>
          <p:nvPr/>
        </p:nvPicPr>
        <p:blipFill rotWithShape="1">
          <a:blip r:embed="rId3"/>
          <a:srcRect r="36658" b="30998"/>
          <a:stretch/>
        </p:blipFill>
        <p:spPr>
          <a:xfrm>
            <a:off x="2699504" y="3308101"/>
            <a:ext cx="2904342" cy="1491905"/>
          </a:xfrm>
          <a:prstGeom prst="rect">
            <a:avLst/>
          </a:prstGeom>
        </p:spPr>
      </p:pic>
      <p:cxnSp>
        <p:nvCxnSpPr>
          <p:cNvPr id="45" name="Straight Arrow Connector 44">
            <a:extLst>
              <a:ext uri="{FF2B5EF4-FFF2-40B4-BE49-F238E27FC236}">
                <a16:creationId xmlns:a16="http://schemas.microsoft.com/office/drawing/2014/main" id="{EC054DEA-04BB-7D6E-C293-D775DFBF0D78}"/>
              </a:ext>
            </a:extLst>
          </p:cNvPr>
          <p:cNvCxnSpPr>
            <a:cxnSpLocks/>
          </p:cNvCxnSpPr>
          <p:nvPr/>
        </p:nvCxnSpPr>
        <p:spPr>
          <a:xfrm>
            <a:off x="1400961" y="4054054"/>
            <a:ext cx="1174459" cy="0"/>
          </a:xfrm>
          <a:prstGeom prst="straightConnector1">
            <a:avLst/>
          </a:prstGeom>
          <a:ln w="12700">
            <a:solidFill>
              <a:srgbClr val="FFC00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48" name="Oval 47">
            <a:extLst>
              <a:ext uri="{FF2B5EF4-FFF2-40B4-BE49-F238E27FC236}">
                <a16:creationId xmlns:a16="http://schemas.microsoft.com/office/drawing/2014/main" id="{7C398263-D7D4-213C-7809-E698884FF4A3}"/>
              </a:ext>
            </a:extLst>
          </p:cNvPr>
          <p:cNvSpPr/>
          <p:nvPr/>
        </p:nvSpPr>
        <p:spPr>
          <a:xfrm>
            <a:off x="1551087" y="3491038"/>
            <a:ext cx="864165" cy="432083"/>
          </a:xfrm>
          <a:prstGeom prst="ellipse">
            <a:avLst/>
          </a:prstGeom>
          <a:solidFill>
            <a:srgbClr val="FFC000"/>
          </a:solidFill>
          <a:ln w="19050">
            <a:solidFill>
              <a:schemeClr val="bg1">
                <a:lumMod val="75000"/>
                <a:lumOff val="2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Crawler</a:t>
            </a:r>
          </a:p>
          <a:p>
            <a:pPr algn="ctr"/>
            <a:r>
              <a:rPr lang="en-US" sz="900" b="1" dirty="0">
                <a:latin typeface="Arial" panose="020B0604020202020204" pitchFamily="34" charset="0"/>
                <a:cs typeface="Arial" panose="020B0604020202020204" pitchFamily="34" charset="0"/>
              </a:rPr>
              <a:t>1</a:t>
            </a:r>
          </a:p>
        </p:txBody>
      </p:sp>
      <p:sp>
        <p:nvSpPr>
          <p:cNvPr id="50" name="Rectangle 49">
            <a:extLst>
              <a:ext uri="{FF2B5EF4-FFF2-40B4-BE49-F238E27FC236}">
                <a16:creationId xmlns:a16="http://schemas.microsoft.com/office/drawing/2014/main" id="{94AB245D-81CE-9097-D87F-C5ABFCB52357}"/>
              </a:ext>
            </a:extLst>
          </p:cNvPr>
          <p:cNvSpPr/>
          <p:nvPr/>
        </p:nvSpPr>
        <p:spPr>
          <a:xfrm>
            <a:off x="3910988" y="3728934"/>
            <a:ext cx="1528776" cy="111126"/>
          </a:xfrm>
          <a:prstGeom prst="rect">
            <a:avLst/>
          </a:prstGeom>
          <a:noFill/>
          <a:ln w="127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51" name="Straight Arrow Connector 50">
            <a:extLst>
              <a:ext uri="{FF2B5EF4-FFF2-40B4-BE49-F238E27FC236}">
                <a16:creationId xmlns:a16="http://schemas.microsoft.com/office/drawing/2014/main" id="{EF5C4649-F3B8-056B-DAD9-3A66F899BE79}"/>
              </a:ext>
            </a:extLst>
          </p:cNvPr>
          <p:cNvCxnSpPr>
            <a:cxnSpLocks/>
          </p:cNvCxnSpPr>
          <p:nvPr/>
        </p:nvCxnSpPr>
        <p:spPr>
          <a:xfrm>
            <a:off x="5495313" y="3790689"/>
            <a:ext cx="1320017" cy="241169"/>
          </a:xfrm>
          <a:prstGeom prst="bentConnector3">
            <a:avLst>
              <a:gd name="adj1" fmla="val 50000"/>
            </a:avLst>
          </a:prstGeom>
          <a:ln w="12700">
            <a:solidFill>
              <a:srgbClr val="FFC000"/>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52" name="Oval 51">
            <a:extLst>
              <a:ext uri="{FF2B5EF4-FFF2-40B4-BE49-F238E27FC236}">
                <a16:creationId xmlns:a16="http://schemas.microsoft.com/office/drawing/2014/main" id="{346A6DC4-6B2E-D220-6AA3-5948643AC02E}"/>
              </a:ext>
            </a:extLst>
          </p:cNvPr>
          <p:cNvSpPr/>
          <p:nvPr/>
        </p:nvSpPr>
        <p:spPr>
          <a:xfrm>
            <a:off x="5815524" y="3210054"/>
            <a:ext cx="864165" cy="432083"/>
          </a:xfrm>
          <a:prstGeom prst="ellipse">
            <a:avLst/>
          </a:prstGeom>
          <a:solidFill>
            <a:srgbClr val="FFC000"/>
          </a:solidFill>
          <a:ln w="19050">
            <a:solidFill>
              <a:schemeClr val="bg1">
                <a:lumMod val="75000"/>
                <a:lumOff val="2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Crawler</a:t>
            </a:r>
          </a:p>
          <a:p>
            <a:pPr algn="ctr"/>
            <a:r>
              <a:rPr lang="en-US" sz="900" b="1" dirty="0">
                <a:latin typeface="Arial" panose="020B0604020202020204" pitchFamily="34" charset="0"/>
                <a:cs typeface="Arial" panose="020B0604020202020204" pitchFamily="34" charset="0"/>
              </a:rPr>
              <a:t>2</a:t>
            </a:r>
          </a:p>
        </p:txBody>
      </p:sp>
      <p:pic>
        <p:nvPicPr>
          <p:cNvPr id="68" name="Picture 67">
            <a:extLst>
              <a:ext uri="{FF2B5EF4-FFF2-40B4-BE49-F238E27FC236}">
                <a16:creationId xmlns:a16="http://schemas.microsoft.com/office/drawing/2014/main" id="{64F0C792-ED1D-3FF9-B651-8F7A99B16A63}"/>
              </a:ext>
            </a:extLst>
          </p:cNvPr>
          <p:cNvPicPr>
            <a:picLocks noChangeAspect="1"/>
          </p:cNvPicPr>
          <p:nvPr/>
        </p:nvPicPr>
        <p:blipFill>
          <a:blip r:embed="rId4"/>
          <a:stretch>
            <a:fillRect/>
          </a:stretch>
        </p:blipFill>
        <p:spPr>
          <a:xfrm>
            <a:off x="6891367" y="3322782"/>
            <a:ext cx="5039731" cy="1501656"/>
          </a:xfrm>
          <a:prstGeom prst="rect">
            <a:avLst/>
          </a:prstGeom>
        </p:spPr>
      </p:pic>
      <p:cxnSp>
        <p:nvCxnSpPr>
          <p:cNvPr id="77" name="Straight Arrow Connector 76">
            <a:extLst>
              <a:ext uri="{FF2B5EF4-FFF2-40B4-BE49-F238E27FC236}">
                <a16:creationId xmlns:a16="http://schemas.microsoft.com/office/drawing/2014/main" id="{2AAAC8C5-82E4-DA4F-09E7-25E74F167D09}"/>
              </a:ext>
            </a:extLst>
          </p:cNvPr>
          <p:cNvCxnSpPr>
            <a:cxnSpLocks/>
          </p:cNvCxnSpPr>
          <p:nvPr/>
        </p:nvCxnSpPr>
        <p:spPr>
          <a:xfrm flipH="1">
            <a:off x="8162488" y="6484690"/>
            <a:ext cx="914400"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76F4F3A-29B6-6A0E-CFF9-C0CFE1446829}"/>
              </a:ext>
            </a:extLst>
          </p:cNvPr>
          <p:cNvSpPr/>
          <p:nvPr/>
        </p:nvSpPr>
        <p:spPr>
          <a:xfrm>
            <a:off x="9271487" y="5422300"/>
            <a:ext cx="864165" cy="432083"/>
          </a:xfrm>
          <a:prstGeom prst="ellipse">
            <a:avLst/>
          </a:prstGeom>
          <a:solidFill>
            <a:srgbClr val="FFC000"/>
          </a:solidFill>
          <a:ln w="19050">
            <a:solidFill>
              <a:schemeClr val="bg1">
                <a:lumMod val="75000"/>
                <a:lumOff val="2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b="1" dirty="0">
                <a:latin typeface="Arial" panose="020B0604020202020204" pitchFamily="34" charset="0"/>
                <a:cs typeface="Arial" panose="020B0604020202020204" pitchFamily="34" charset="0"/>
              </a:rPr>
              <a:t>Crawler</a:t>
            </a:r>
          </a:p>
          <a:p>
            <a:pPr algn="ctr"/>
            <a:r>
              <a:rPr lang="en-US" sz="900" b="1" dirty="0">
                <a:latin typeface="Arial" panose="020B0604020202020204" pitchFamily="34" charset="0"/>
                <a:cs typeface="Arial" panose="020B0604020202020204" pitchFamily="34" charset="0"/>
              </a:rPr>
              <a:t>3</a:t>
            </a:r>
          </a:p>
        </p:txBody>
      </p:sp>
      <p:pic>
        <p:nvPicPr>
          <p:cNvPr id="83" name="Picture 82">
            <a:extLst>
              <a:ext uri="{FF2B5EF4-FFF2-40B4-BE49-F238E27FC236}">
                <a16:creationId xmlns:a16="http://schemas.microsoft.com/office/drawing/2014/main" id="{9ECC1469-4B97-D161-D8FA-06D8F0D0F173}"/>
              </a:ext>
            </a:extLst>
          </p:cNvPr>
          <p:cNvPicPr>
            <a:picLocks noChangeAspect="1"/>
          </p:cNvPicPr>
          <p:nvPr/>
        </p:nvPicPr>
        <p:blipFill>
          <a:blip r:embed="rId5"/>
          <a:stretch>
            <a:fillRect/>
          </a:stretch>
        </p:blipFill>
        <p:spPr>
          <a:xfrm>
            <a:off x="2063693" y="5039994"/>
            <a:ext cx="5954432" cy="1576634"/>
          </a:xfrm>
          <a:prstGeom prst="rect">
            <a:avLst/>
          </a:prstGeom>
        </p:spPr>
      </p:pic>
      <p:sp>
        <p:nvSpPr>
          <p:cNvPr id="85" name="Rectangle 84">
            <a:extLst>
              <a:ext uri="{FF2B5EF4-FFF2-40B4-BE49-F238E27FC236}">
                <a16:creationId xmlns:a16="http://schemas.microsoft.com/office/drawing/2014/main" id="{0F8E7CDF-ECD8-1863-B1E7-A5D646F04940}"/>
              </a:ext>
            </a:extLst>
          </p:cNvPr>
          <p:cNvSpPr/>
          <p:nvPr/>
        </p:nvSpPr>
        <p:spPr>
          <a:xfrm>
            <a:off x="10026650" y="3470806"/>
            <a:ext cx="1826614" cy="115661"/>
          </a:xfrm>
          <a:prstGeom prst="rect">
            <a:avLst/>
          </a:prstGeom>
          <a:noFill/>
          <a:ln w="127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87" name="Straight Connector 86">
            <a:extLst>
              <a:ext uri="{FF2B5EF4-FFF2-40B4-BE49-F238E27FC236}">
                <a16:creationId xmlns:a16="http://schemas.microsoft.com/office/drawing/2014/main" id="{2306384F-5224-6562-9B06-8B2FB06F8C89}"/>
              </a:ext>
            </a:extLst>
          </p:cNvPr>
          <p:cNvCxnSpPr>
            <a:cxnSpLocks/>
          </p:cNvCxnSpPr>
          <p:nvPr/>
        </p:nvCxnSpPr>
        <p:spPr>
          <a:xfrm>
            <a:off x="9076888" y="5246265"/>
            <a:ext cx="0" cy="123842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F4837B-269C-5BAB-B7A8-5CC75A3E0A86}"/>
              </a:ext>
            </a:extLst>
          </p:cNvPr>
          <p:cNvCxnSpPr>
            <a:cxnSpLocks/>
          </p:cNvCxnSpPr>
          <p:nvPr/>
        </p:nvCxnSpPr>
        <p:spPr>
          <a:xfrm flipH="1">
            <a:off x="9076888" y="5246265"/>
            <a:ext cx="2917710"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EFEC529-B7EF-3E37-8F6B-9B4EAA6621EA}"/>
              </a:ext>
            </a:extLst>
          </p:cNvPr>
          <p:cNvCxnSpPr>
            <a:cxnSpLocks/>
          </p:cNvCxnSpPr>
          <p:nvPr/>
        </p:nvCxnSpPr>
        <p:spPr>
          <a:xfrm>
            <a:off x="11994598" y="3535668"/>
            <a:ext cx="0" cy="1710597"/>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70773A9-368D-AC58-EC09-45C5E3A57CEC}"/>
              </a:ext>
            </a:extLst>
          </p:cNvPr>
          <p:cNvCxnSpPr>
            <a:cxnSpLocks/>
          </p:cNvCxnSpPr>
          <p:nvPr/>
        </p:nvCxnSpPr>
        <p:spPr>
          <a:xfrm flipH="1">
            <a:off x="11887200" y="3535668"/>
            <a:ext cx="107398" cy="0"/>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24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43586" y="435414"/>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הרכשת 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C4B86159-4111-A4F3-2102-614DBB5F0BB9}"/>
              </a:ext>
            </a:extLst>
          </p:cNvPr>
          <p:cNvSpPr>
            <a:spLocks noGrp="1"/>
          </p:cNvSpPr>
          <p:nvPr>
            <p:ph sz="half" idx="2"/>
          </p:nvPr>
        </p:nvSpPr>
        <p:spPr>
          <a:xfrm>
            <a:off x="1560451" y="1084292"/>
            <a:ext cx="9063820" cy="339908"/>
          </a:xfrm>
        </p:spPr>
        <p:txBody>
          <a:bodyPr/>
          <a:lstStyle/>
          <a:p>
            <a:pPr marL="0" indent="0" algn="ctr" rtl="1">
              <a:lnSpc>
                <a:spcPct val="100000"/>
              </a:lnSpc>
              <a:buNone/>
            </a:pP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שלב 2 – ביצוע ההרכשה - </a:t>
            </a:r>
            <a:r>
              <a:rPr lang="en-US"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8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ראשון</a:t>
            </a:r>
          </a:p>
        </p:txBody>
      </p:sp>
      <p:sp>
        <p:nvSpPr>
          <p:cNvPr id="2" name="Content Placeholder 14">
            <a:extLst>
              <a:ext uri="{FF2B5EF4-FFF2-40B4-BE49-F238E27FC236}">
                <a16:creationId xmlns:a16="http://schemas.microsoft.com/office/drawing/2014/main" id="{1974D5F9-54A2-4676-DB52-5C52676379AE}"/>
              </a:ext>
            </a:extLst>
          </p:cNvPr>
          <p:cNvSpPr txBox="1">
            <a:spLocks/>
          </p:cNvSpPr>
          <p:nvPr/>
        </p:nvSpPr>
        <p:spPr>
          <a:xfrm>
            <a:off x="648201" y="1732982"/>
            <a:ext cx="4129177" cy="1623363"/>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תחת "</a:t>
            </a:r>
            <a:r>
              <a:rPr lang="he-IL" sz="1400" b="1" u="sng"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אינדקס חוות דעות</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נמצאים כל הענפים באתר </a:t>
            </a:r>
            <a:r>
              <a:rPr lang="he-IL" sz="1400" b="1"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מידרג</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p>
          <a:p>
            <a:pPr marL="0" indent="0" algn="r" rtl="1">
              <a:lnSpc>
                <a:spcPct val="100000"/>
              </a:lnSpc>
              <a:buFont typeface="Arial" panose="020B0604020202020204" pitchFamily="34" charset="0"/>
              <a:buNone/>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מאחר ורצינו להיות דינאמיים בבחירת הענפים שלנו</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רצינו לשמור את הלינקים לאינדקסים של כל הענפים.</a:t>
            </a:r>
          </a:p>
          <a:p>
            <a:pPr marL="0" indent="0" algn="r" rtl="1">
              <a:lnSpc>
                <a:spcPct val="100000"/>
              </a:lnSpc>
              <a:buFont typeface="Arial" panose="020B0604020202020204" pitchFamily="34" charset="0"/>
              <a:buNone/>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ה-</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רץ על הדף ושומר את כל הלינקים בטבלת נתונים בשם "</a:t>
            </a:r>
            <a:r>
              <a:rPr lang="en-US" sz="1400" dirty="0">
                <a:solidFill>
                  <a:srgbClr val="92D05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all_categories</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p>
        </p:txBody>
      </p:sp>
      <p:pic>
        <p:nvPicPr>
          <p:cNvPr id="4" name="Picture 3">
            <a:extLst>
              <a:ext uri="{FF2B5EF4-FFF2-40B4-BE49-F238E27FC236}">
                <a16:creationId xmlns:a16="http://schemas.microsoft.com/office/drawing/2014/main" id="{14CB2663-3826-74F9-85CF-779BFD0172B2}"/>
              </a:ext>
            </a:extLst>
          </p:cNvPr>
          <p:cNvPicPr>
            <a:picLocks noChangeAspect="1"/>
          </p:cNvPicPr>
          <p:nvPr/>
        </p:nvPicPr>
        <p:blipFill>
          <a:blip r:embed="rId3"/>
          <a:stretch>
            <a:fillRect/>
          </a:stretch>
        </p:blipFill>
        <p:spPr>
          <a:xfrm>
            <a:off x="9892272" y="2117646"/>
            <a:ext cx="2057400" cy="3019425"/>
          </a:xfrm>
          <a:prstGeom prst="rect">
            <a:avLst/>
          </a:prstGeom>
        </p:spPr>
      </p:pic>
      <p:sp>
        <p:nvSpPr>
          <p:cNvPr id="13" name="Rectangle 12">
            <a:extLst>
              <a:ext uri="{FF2B5EF4-FFF2-40B4-BE49-F238E27FC236}">
                <a16:creationId xmlns:a16="http://schemas.microsoft.com/office/drawing/2014/main" id="{C9C5077D-8486-6DC6-7957-02F6057F2669}"/>
              </a:ext>
            </a:extLst>
          </p:cNvPr>
          <p:cNvSpPr/>
          <p:nvPr/>
        </p:nvSpPr>
        <p:spPr>
          <a:xfrm>
            <a:off x="10623661" y="4315085"/>
            <a:ext cx="1047493" cy="215881"/>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9" name="Oval 18">
            <a:extLst>
              <a:ext uri="{FF2B5EF4-FFF2-40B4-BE49-F238E27FC236}">
                <a16:creationId xmlns:a16="http://schemas.microsoft.com/office/drawing/2014/main" id="{EF7C2DC2-31FB-0C82-922F-C3DCBB38D0B6}"/>
              </a:ext>
            </a:extLst>
          </p:cNvPr>
          <p:cNvSpPr/>
          <p:nvPr/>
        </p:nvSpPr>
        <p:spPr>
          <a:xfrm>
            <a:off x="10566226" y="1861214"/>
            <a:ext cx="350378" cy="35037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1</a:t>
            </a:r>
            <a:endParaRPr lang="en-US" dirty="0"/>
          </a:p>
        </p:txBody>
      </p:sp>
      <p:pic>
        <p:nvPicPr>
          <p:cNvPr id="34" name="Picture 33" descr="Icon&#10;&#10;Description automatically generated">
            <a:extLst>
              <a:ext uri="{FF2B5EF4-FFF2-40B4-BE49-F238E27FC236}">
                <a16:creationId xmlns:a16="http://schemas.microsoft.com/office/drawing/2014/main" id="{087AE8FF-C6F0-B83D-7190-30BC57EEF32D}"/>
              </a:ext>
            </a:extLst>
          </p:cNvPr>
          <p:cNvPicPr>
            <a:picLocks noChangeAspect="1"/>
          </p:cNvPicPr>
          <p:nvPr/>
        </p:nvPicPr>
        <p:blipFill>
          <a:blip r:embed="rId4"/>
          <a:stretch>
            <a:fillRect/>
          </a:stretch>
        </p:blipFill>
        <p:spPr>
          <a:xfrm>
            <a:off x="11039466" y="4494170"/>
            <a:ext cx="215881" cy="215881"/>
          </a:xfrm>
          <a:prstGeom prst="rect">
            <a:avLst/>
          </a:prstGeom>
        </p:spPr>
      </p:pic>
      <p:pic>
        <p:nvPicPr>
          <p:cNvPr id="5" name="Picture 4">
            <a:extLst>
              <a:ext uri="{FF2B5EF4-FFF2-40B4-BE49-F238E27FC236}">
                <a16:creationId xmlns:a16="http://schemas.microsoft.com/office/drawing/2014/main" id="{53611E9A-EFC4-9B9F-F0E2-2B6AB083798A}"/>
              </a:ext>
            </a:extLst>
          </p:cNvPr>
          <p:cNvPicPr>
            <a:picLocks noChangeAspect="1"/>
          </p:cNvPicPr>
          <p:nvPr/>
        </p:nvPicPr>
        <p:blipFill>
          <a:blip r:embed="rId5"/>
          <a:stretch>
            <a:fillRect/>
          </a:stretch>
        </p:blipFill>
        <p:spPr>
          <a:xfrm>
            <a:off x="5210225" y="2118469"/>
            <a:ext cx="4465706" cy="4324142"/>
          </a:xfrm>
          <a:prstGeom prst="rect">
            <a:avLst/>
          </a:prstGeom>
        </p:spPr>
      </p:pic>
      <p:sp>
        <p:nvSpPr>
          <p:cNvPr id="9" name="Oval 8">
            <a:extLst>
              <a:ext uri="{FF2B5EF4-FFF2-40B4-BE49-F238E27FC236}">
                <a16:creationId xmlns:a16="http://schemas.microsoft.com/office/drawing/2014/main" id="{FA02E954-70EB-1145-69D5-773F4E7F4E51}"/>
              </a:ext>
            </a:extLst>
          </p:cNvPr>
          <p:cNvSpPr/>
          <p:nvPr/>
        </p:nvSpPr>
        <p:spPr>
          <a:xfrm>
            <a:off x="7552090" y="1861214"/>
            <a:ext cx="350378" cy="35037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2</a:t>
            </a:r>
            <a:endParaRPr lang="en-US" dirty="0"/>
          </a:p>
        </p:txBody>
      </p:sp>
      <p:cxnSp>
        <p:nvCxnSpPr>
          <p:cNvPr id="14" name="Straight Arrow Connector 13">
            <a:extLst>
              <a:ext uri="{FF2B5EF4-FFF2-40B4-BE49-F238E27FC236}">
                <a16:creationId xmlns:a16="http://schemas.microsoft.com/office/drawing/2014/main" id="{F98105A5-DAD8-D0B6-B91C-3BE2596A8BA8}"/>
              </a:ext>
            </a:extLst>
          </p:cNvPr>
          <p:cNvCxnSpPr>
            <a:cxnSpLocks/>
          </p:cNvCxnSpPr>
          <p:nvPr/>
        </p:nvCxnSpPr>
        <p:spPr>
          <a:xfrm flipH="1" flipV="1">
            <a:off x="9605657" y="2285837"/>
            <a:ext cx="1018004" cy="213718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A684636-1910-055A-CD4E-3E071812E33D}"/>
              </a:ext>
            </a:extLst>
          </p:cNvPr>
          <p:cNvSpPr/>
          <p:nvPr/>
        </p:nvSpPr>
        <p:spPr>
          <a:xfrm>
            <a:off x="8775147" y="2546406"/>
            <a:ext cx="830510" cy="201513"/>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6" name="Rectangle 25">
            <a:extLst>
              <a:ext uri="{FF2B5EF4-FFF2-40B4-BE49-F238E27FC236}">
                <a16:creationId xmlns:a16="http://schemas.microsoft.com/office/drawing/2014/main" id="{04CCD448-3FE3-D0F6-15ED-8BA598617D95}"/>
              </a:ext>
            </a:extLst>
          </p:cNvPr>
          <p:cNvSpPr/>
          <p:nvPr/>
        </p:nvSpPr>
        <p:spPr>
          <a:xfrm>
            <a:off x="6979903" y="2539238"/>
            <a:ext cx="1090538" cy="201513"/>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7" name="Rectangle 26">
            <a:extLst>
              <a:ext uri="{FF2B5EF4-FFF2-40B4-BE49-F238E27FC236}">
                <a16:creationId xmlns:a16="http://schemas.microsoft.com/office/drawing/2014/main" id="{30AFAFA9-E9AE-4B5D-65E7-AE6C5BD1521F}"/>
              </a:ext>
            </a:extLst>
          </p:cNvPr>
          <p:cNvSpPr/>
          <p:nvPr/>
        </p:nvSpPr>
        <p:spPr>
          <a:xfrm>
            <a:off x="5433249" y="2546406"/>
            <a:ext cx="1103504" cy="201513"/>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7FE22E96-54A2-E76E-173A-30AA68AD2D96}"/>
              </a:ext>
            </a:extLst>
          </p:cNvPr>
          <p:cNvSpPr/>
          <p:nvPr/>
        </p:nvSpPr>
        <p:spPr>
          <a:xfrm>
            <a:off x="8502153" y="3890043"/>
            <a:ext cx="1103504" cy="201513"/>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5202C95C-AD1A-73F3-F916-94AE0EFDE563}"/>
              </a:ext>
            </a:extLst>
          </p:cNvPr>
          <p:cNvSpPr/>
          <p:nvPr/>
        </p:nvSpPr>
        <p:spPr>
          <a:xfrm>
            <a:off x="7088959" y="3890043"/>
            <a:ext cx="982246" cy="201513"/>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EE3C7563-8E92-73E0-C5F1-F09AE4DF18CD}"/>
              </a:ext>
            </a:extLst>
          </p:cNvPr>
          <p:cNvSpPr/>
          <p:nvPr/>
        </p:nvSpPr>
        <p:spPr>
          <a:xfrm>
            <a:off x="5555240" y="3890043"/>
            <a:ext cx="982247" cy="201513"/>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1" name="Rectangle 30">
            <a:extLst>
              <a:ext uri="{FF2B5EF4-FFF2-40B4-BE49-F238E27FC236}">
                <a16:creationId xmlns:a16="http://schemas.microsoft.com/office/drawing/2014/main" id="{9800696F-4838-AAEF-784F-290BD4CC94E4}"/>
              </a:ext>
            </a:extLst>
          </p:cNvPr>
          <p:cNvSpPr/>
          <p:nvPr/>
        </p:nvSpPr>
        <p:spPr>
          <a:xfrm>
            <a:off x="8623411" y="5256645"/>
            <a:ext cx="982246" cy="201513"/>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17539349-A84A-9CFD-98A6-AA24220C828D}"/>
              </a:ext>
            </a:extLst>
          </p:cNvPr>
          <p:cNvSpPr/>
          <p:nvPr/>
        </p:nvSpPr>
        <p:spPr>
          <a:xfrm>
            <a:off x="7088195" y="5240848"/>
            <a:ext cx="982246" cy="201513"/>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3" name="Rectangle 32">
            <a:extLst>
              <a:ext uri="{FF2B5EF4-FFF2-40B4-BE49-F238E27FC236}">
                <a16:creationId xmlns:a16="http://schemas.microsoft.com/office/drawing/2014/main" id="{CA758562-E676-9072-4F5F-EE4AF4AD18E1}"/>
              </a:ext>
            </a:extLst>
          </p:cNvPr>
          <p:cNvSpPr/>
          <p:nvPr/>
        </p:nvSpPr>
        <p:spPr>
          <a:xfrm>
            <a:off x="6023558" y="5240848"/>
            <a:ext cx="510494" cy="201513"/>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8B6B9D69-4C0A-8DD5-926E-74D0C44DC7A3}"/>
              </a:ext>
            </a:extLst>
          </p:cNvPr>
          <p:cNvPicPr>
            <a:picLocks noChangeAspect="1"/>
          </p:cNvPicPr>
          <p:nvPr/>
        </p:nvPicPr>
        <p:blipFill>
          <a:blip r:embed="rId6"/>
          <a:stretch>
            <a:fillRect/>
          </a:stretch>
        </p:blipFill>
        <p:spPr>
          <a:xfrm>
            <a:off x="266697" y="3449210"/>
            <a:ext cx="4585179" cy="2162138"/>
          </a:xfrm>
          <a:prstGeom prst="rect">
            <a:avLst/>
          </a:prstGeom>
        </p:spPr>
      </p:pic>
      <p:sp>
        <p:nvSpPr>
          <p:cNvPr id="10" name="Content Placeholder 14">
            <a:extLst>
              <a:ext uri="{FF2B5EF4-FFF2-40B4-BE49-F238E27FC236}">
                <a16:creationId xmlns:a16="http://schemas.microsoft.com/office/drawing/2014/main" id="{0554B0CC-140F-0C1E-4BA3-A9894FE79FF9}"/>
              </a:ext>
            </a:extLst>
          </p:cNvPr>
          <p:cNvSpPr txBox="1">
            <a:spLocks/>
          </p:cNvSpPr>
          <p:nvPr/>
        </p:nvSpPr>
        <p:spPr>
          <a:xfrm>
            <a:off x="730269" y="5981050"/>
            <a:ext cx="4129177" cy="5349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endPar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
        <p:nvSpPr>
          <p:cNvPr id="11" name="Content Placeholder 14">
            <a:extLst>
              <a:ext uri="{FF2B5EF4-FFF2-40B4-BE49-F238E27FC236}">
                <a16:creationId xmlns:a16="http://schemas.microsoft.com/office/drawing/2014/main" id="{C30CEED3-8E7F-C990-D658-1FD0C084674A}"/>
              </a:ext>
            </a:extLst>
          </p:cNvPr>
          <p:cNvSpPr txBox="1">
            <a:spLocks/>
          </p:cNvSpPr>
          <p:nvPr/>
        </p:nvSpPr>
        <p:spPr>
          <a:xfrm>
            <a:off x="161925" y="5734098"/>
            <a:ext cx="4689084" cy="927002"/>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en-US" sz="1200" u="sng" dirty="0">
                <a:latin typeface="Almoni ML v5 AAA Medium" panose="00000600000000000000" pitchFamily="2" charset="-79"/>
                <a:cs typeface="Almoni ML v5 AAA Medium" panose="00000600000000000000" pitchFamily="2" charset="-79"/>
              </a:rPr>
              <a:t>Is Relevant</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 משתנה המצביע על בחירת הענפים שרצינו והוגדר ידני על-ידינו באמצעות </a:t>
            </a:r>
            <a:r>
              <a:rPr lang="en-US"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1</a:t>
            </a:r>
            <a:r>
              <a:rPr lang="en-US"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p>
          <a:p>
            <a:pPr marL="0" indent="0" algn="r" rtl="1">
              <a:lnSpc>
                <a:spcPct val="100000"/>
              </a:lnSpc>
              <a:buFont typeface="Arial" panose="020B0604020202020204" pitchFamily="34" charset="0"/>
              <a:buNone/>
            </a:pPr>
            <a:r>
              <a:rPr lang="en-US" sz="1200" u="sng"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Scanned</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 משתנה שמצביע האם הלינק של הענף נסרק על-ידי ה-</a:t>
            </a:r>
            <a:r>
              <a:rPr lang="en-US"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2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השני</a:t>
            </a:r>
          </a:p>
        </p:txBody>
      </p:sp>
      <p:cxnSp>
        <p:nvCxnSpPr>
          <p:cNvPr id="12" name="Straight Arrow Connector 11">
            <a:extLst>
              <a:ext uri="{FF2B5EF4-FFF2-40B4-BE49-F238E27FC236}">
                <a16:creationId xmlns:a16="http://schemas.microsoft.com/office/drawing/2014/main" id="{389E19F0-5728-F894-CA39-17D4D7178AF4}"/>
              </a:ext>
            </a:extLst>
          </p:cNvPr>
          <p:cNvCxnSpPr>
            <a:cxnSpLocks/>
            <a:stCxn id="30" idx="1"/>
          </p:cNvCxnSpPr>
          <p:nvPr/>
        </p:nvCxnSpPr>
        <p:spPr>
          <a:xfrm flipH="1" flipV="1">
            <a:off x="4941408" y="3990799"/>
            <a:ext cx="613832" cy="1"/>
          </a:xfrm>
          <a:prstGeom prst="straightConnector1">
            <a:avLst/>
          </a:prstGeom>
          <a:ln w="19050">
            <a:solidFill>
              <a:srgbClr val="0070C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58235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43586" y="435414"/>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הרכשת 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14">
            <a:extLst>
              <a:ext uri="{FF2B5EF4-FFF2-40B4-BE49-F238E27FC236}">
                <a16:creationId xmlns:a16="http://schemas.microsoft.com/office/drawing/2014/main" id="{1974D5F9-54A2-4676-DB52-5C52676379AE}"/>
              </a:ext>
            </a:extLst>
          </p:cNvPr>
          <p:cNvSpPr txBox="1">
            <a:spLocks/>
          </p:cNvSpPr>
          <p:nvPr/>
        </p:nvSpPr>
        <p:spPr>
          <a:xfrm>
            <a:off x="543586" y="2029072"/>
            <a:ext cx="5120794" cy="1112097"/>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לאחר </a:t>
            </a:r>
            <a:r>
              <a:rPr lang="he-IL" sz="14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שמירת כל הלינקים </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 הענפים</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נרוץ על כל לינק ונבצע את ה-</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השני. </a:t>
            </a:r>
          </a:p>
          <a:p>
            <a:pPr marL="0" indent="0" algn="r" rtl="1">
              <a:lnSpc>
                <a:spcPct val="100000"/>
              </a:lnSpc>
              <a:buFont typeface="Arial" panose="020B0604020202020204" pitchFamily="34" charset="0"/>
              <a:buNone/>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ה-</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ייכנס ללינק </a:t>
            </a:r>
            <a:r>
              <a:rPr lang="he-IL" sz="14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 </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ילחץ על </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{שם הענף} כל האותיות</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 </a:t>
            </a:r>
            <a:r>
              <a:rPr lang="he-IL" sz="14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 ישמור עבור כל עמוד את כל הלינקים לטבלת נתונים בשם "</a:t>
            </a:r>
            <a:r>
              <a:rPr lang="en-US" sz="1400" dirty="0">
                <a:solidFill>
                  <a:srgbClr val="92D05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all_subcategories</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a:t>
            </a:r>
            <a:endPar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
        <p:nvSpPr>
          <p:cNvPr id="10" name="Content Placeholder 14">
            <a:extLst>
              <a:ext uri="{FF2B5EF4-FFF2-40B4-BE49-F238E27FC236}">
                <a16:creationId xmlns:a16="http://schemas.microsoft.com/office/drawing/2014/main" id="{0554B0CC-140F-0C1E-4BA3-A9894FE79FF9}"/>
              </a:ext>
            </a:extLst>
          </p:cNvPr>
          <p:cNvSpPr txBox="1">
            <a:spLocks/>
          </p:cNvSpPr>
          <p:nvPr/>
        </p:nvSpPr>
        <p:spPr>
          <a:xfrm>
            <a:off x="730269" y="5981050"/>
            <a:ext cx="4129177" cy="5349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endPar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
        <p:nvSpPr>
          <p:cNvPr id="11" name="Content Placeholder 14">
            <a:extLst>
              <a:ext uri="{FF2B5EF4-FFF2-40B4-BE49-F238E27FC236}">
                <a16:creationId xmlns:a16="http://schemas.microsoft.com/office/drawing/2014/main" id="{C30CEED3-8E7F-C990-D658-1FD0C084674A}"/>
              </a:ext>
            </a:extLst>
          </p:cNvPr>
          <p:cNvSpPr txBox="1">
            <a:spLocks/>
          </p:cNvSpPr>
          <p:nvPr/>
        </p:nvSpPr>
        <p:spPr>
          <a:xfrm>
            <a:off x="543586" y="5804243"/>
            <a:ext cx="5120794" cy="763296"/>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en-US" sz="1200" u="sng"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Scanned</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 משתנה שמצביע האם הלינק של התת-תחום נסרק על-ידי ה-</a:t>
            </a:r>
            <a:r>
              <a:rPr lang="en-US"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2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השלישי</a:t>
            </a:r>
          </a:p>
        </p:txBody>
      </p:sp>
      <p:pic>
        <p:nvPicPr>
          <p:cNvPr id="16" name="Picture 15">
            <a:extLst>
              <a:ext uri="{FF2B5EF4-FFF2-40B4-BE49-F238E27FC236}">
                <a16:creationId xmlns:a16="http://schemas.microsoft.com/office/drawing/2014/main" id="{63458E55-0D8B-97BA-F227-5DE6DB3635F6}"/>
              </a:ext>
            </a:extLst>
          </p:cNvPr>
          <p:cNvPicPr>
            <a:picLocks noChangeAspect="1"/>
          </p:cNvPicPr>
          <p:nvPr/>
        </p:nvPicPr>
        <p:blipFill rotWithShape="1">
          <a:blip r:embed="rId3"/>
          <a:srcRect l="44624" b="52729"/>
          <a:stretch/>
        </p:blipFill>
        <p:spPr>
          <a:xfrm>
            <a:off x="9287870" y="1766553"/>
            <a:ext cx="2685345" cy="1961130"/>
          </a:xfrm>
          <a:prstGeom prst="rect">
            <a:avLst/>
          </a:prstGeom>
        </p:spPr>
      </p:pic>
      <p:sp>
        <p:nvSpPr>
          <p:cNvPr id="17" name="Oval 16">
            <a:extLst>
              <a:ext uri="{FF2B5EF4-FFF2-40B4-BE49-F238E27FC236}">
                <a16:creationId xmlns:a16="http://schemas.microsoft.com/office/drawing/2014/main" id="{AEB1C921-B71E-458E-342C-FFE1C5A0A4E0}"/>
              </a:ext>
            </a:extLst>
          </p:cNvPr>
          <p:cNvSpPr/>
          <p:nvPr/>
        </p:nvSpPr>
        <p:spPr>
          <a:xfrm>
            <a:off x="10734701" y="1441652"/>
            <a:ext cx="350378" cy="35037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1</a:t>
            </a:r>
            <a:endParaRPr lang="en-US" dirty="0"/>
          </a:p>
        </p:txBody>
      </p:sp>
      <p:sp>
        <p:nvSpPr>
          <p:cNvPr id="18" name="Rectangle 17">
            <a:extLst>
              <a:ext uri="{FF2B5EF4-FFF2-40B4-BE49-F238E27FC236}">
                <a16:creationId xmlns:a16="http://schemas.microsoft.com/office/drawing/2014/main" id="{051722B1-DFD9-A6DA-1F6A-BEDCBB8E9FBD}"/>
              </a:ext>
            </a:extLst>
          </p:cNvPr>
          <p:cNvSpPr/>
          <p:nvPr/>
        </p:nvSpPr>
        <p:spPr>
          <a:xfrm>
            <a:off x="10657152" y="3430515"/>
            <a:ext cx="1282776" cy="215881"/>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20" name="Picture 19" descr="Icon&#10;&#10;Description automatically generated">
            <a:extLst>
              <a:ext uri="{FF2B5EF4-FFF2-40B4-BE49-F238E27FC236}">
                <a16:creationId xmlns:a16="http://schemas.microsoft.com/office/drawing/2014/main" id="{7816DCE3-9532-7DC3-7845-AD591F8D7990}"/>
              </a:ext>
            </a:extLst>
          </p:cNvPr>
          <p:cNvPicPr>
            <a:picLocks noChangeAspect="1"/>
          </p:cNvPicPr>
          <p:nvPr/>
        </p:nvPicPr>
        <p:blipFill>
          <a:blip r:embed="rId4"/>
          <a:stretch>
            <a:fillRect/>
          </a:stretch>
        </p:blipFill>
        <p:spPr>
          <a:xfrm>
            <a:off x="11171339" y="3610564"/>
            <a:ext cx="215881" cy="215881"/>
          </a:xfrm>
          <a:prstGeom prst="rect">
            <a:avLst/>
          </a:prstGeom>
        </p:spPr>
      </p:pic>
      <p:pic>
        <p:nvPicPr>
          <p:cNvPr id="23" name="Picture 22">
            <a:extLst>
              <a:ext uri="{FF2B5EF4-FFF2-40B4-BE49-F238E27FC236}">
                <a16:creationId xmlns:a16="http://schemas.microsoft.com/office/drawing/2014/main" id="{31E5BD5C-1CD4-6AF1-F60E-8501623D49B7}"/>
              </a:ext>
            </a:extLst>
          </p:cNvPr>
          <p:cNvPicPr>
            <a:picLocks noChangeAspect="1"/>
          </p:cNvPicPr>
          <p:nvPr/>
        </p:nvPicPr>
        <p:blipFill>
          <a:blip r:embed="rId5"/>
          <a:stretch>
            <a:fillRect/>
          </a:stretch>
        </p:blipFill>
        <p:spPr>
          <a:xfrm>
            <a:off x="6154483" y="1766554"/>
            <a:ext cx="2922314" cy="1961130"/>
          </a:xfrm>
          <a:prstGeom prst="rect">
            <a:avLst/>
          </a:prstGeom>
        </p:spPr>
      </p:pic>
      <p:cxnSp>
        <p:nvCxnSpPr>
          <p:cNvPr id="25" name="Straight Arrow Connector 24">
            <a:extLst>
              <a:ext uri="{FF2B5EF4-FFF2-40B4-BE49-F238E27FC236}">
                <a16:creationId xmlns:a16="http://schemas.microsoft.com/office/drawing/2014/main" id="{796CB2B2-CDC9-986D-EEDC-9388CFAD9B6B}"/>
              </a:ext>
            </a:extLst>
          </p:cNvPr>
          <p:cNvCxnSpPr>
            <a:cxnSpLocks/>
          </p:cNvCxnSpPr>
          <p:nvPr/>
        </p:nvCxnSpPr>
        <p:spPr>
          <a:xfrm flipH="1" flipV="1">
            <a:off x="8945373" y="2007940"/>
            <a:ext cx="1692729" cy="153652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8695F11A-69BB-4AF1-9494-44A5282948EC}"/>
              </a:ext>
            </a:extLst>
          </p:cNvPr>
          <p:cNvSpPr/>
          <p:nvPr/>
        </p:nvSpPr>
        <p:spPr>
          <a:xfrm>
            <a:off x="7615640" y="1441652"/>
            <a:ext cx="350378" cy="35037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2</a:t>
            </a:r>
            <a:endParaRPr lang="en-US" dirty="0"/>
          </a:p>
        </p:txBody>
      </p:sp>
      <p:sp>
        <p:nvSpPr>
          <p:cNvPr id="39" name="Rectangle 38">
            <a:extLst>
              <a:ext uri="{FF2B5EF4-FFF2-40B4-BE49-F238E27FC236}">
                <a16:creationId xmlns:a16="http://schemas.microsoft.com/office/drawing/2014/main" id="{49200BC5-C555-B2C6-AC5F-1AB9FFD5D513}"/>
              </a:ext>
            </a:extLst>
          </p:cNvPr>
          <p:cNvSpPr/>
          <p:nvPr/>
        </p:nvSpPr>
        <p:spPr>
          <a:xfrm>
            <a:off x="8005094" y="2680371"/>
            <a:ext cx="972462" cy="186107"/>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0" name="Picture 39" descr="Icon&#10;&#10;Description automatically generated">
            <a:extLst>
              <a:ext uri="{FF2B5EF4-FFF2-40B4-BE49-F238E27FC236}">
                <a16:creationId xmlns:a16="http://schemas.microsoft.com/office/drawing/2014/main" id="{855ADAA9-A87B-6A99-678C-B1990122F45E}"/>
              </a:ext>
            </a:extLst>
          </p:cNvPr>
          <p:cNvPicPr>
            <a:picLocks noChangeAspect="1"/>
          </p:cNvPicPr>
          <p:nvPr/>
        </p:nvPicPr>
        <p:blipFill>
          <a:blip r:embed="rId4"/>
          <a:stretch>
            <a:fillRect/>
          </a:stretch>
        </p:blipFill>
        <p:spPr>
          <a:xfrm>
            <a:off x="8837432" y="2822700"/>
            <a:ext cx="215881" cy="215881"/>
          </a:xfrm>
          <a:prstGeom prst="rect">
            <a:avLst/>
          </a:prstGeom>
        </p:spPr>
      </p:pic>
      <p:cxnSp>
        <p:nvCxnSpPr>
          <p:cNvPr id="41" name="Straight Arrow Connector 40">
            <a:extLst>
              <a:ext uri="{FF2B5EF4-FFF2-40B4-BE49-F238E27FC236}">
                <a16:creationId xmlns:a16="http://schemas.microsoft.com/office/drawing/2014/main" id="{DD9372F9-6D96-1B31-C9AD-BBB3E874327F}"/>
              </a:ext>
            </a:extLst>
          </p:cNvPr>
          <p:cNvCxnSpPr>
            <a:cxnSpLocks/>
          </p:cNvCxnSpPr>
          <p:nvPr/>
        </p:nvCxnSpPr>
        <p:spPr>
          <a:xfrm flipH="1">
            <a:off x="7905853" y="2838909"/>
            <a:ext cx="100857" cy="111206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877E2D49-8C08-F018-A812-35DFF7C17DBF}"/>
              </a:ext>
            </a:extLst>
          </p:cNvPr>
          <p:cNvPicPr>
            <a:picLocks noChangeAspect="1"/>
          </p:cNvPicPr>
          <p:nvPr/>
        </p:nvPicPr>
        <p:blipFill>
          <a:blip r:embed="rId6"/>
          <a:stretch>
            <a:fillRect/>
          </a:stretch>
        </p:blipFill>
        <p:spPr>
          <a:xfrm>
            <a:off x="6501365" y="4018036"/>
            <a:ext cx="4129177" cy="2604964"/>
          </a:xfrm>
          <a:prstGeom prst="rect">
            <a:avLst/>
          </a:prstGeom>
        </p:spPr>
      </p:pic>
      <p:pic>
        <p:nvPicPr>
          <p:cNvPr id="48" name="Picture 47">
            <a:extLst>
              <a:ext uri="{FF2B5EF4-FFF2-40B4-BE49-F238E27FC236}">
                <a16:creationId xmlns:a16="http://schemas.microsoft.com/office/drawing/2014/main" id="{6D0912BA-3CA0-3F6B-3EF6-D8F8DF2B335A}"/>
              </a:ext>
            </a:extLst>
          </p:cNvPr>
          <p:cNvPicPr>
            <a:picLocks noChangeAspect="1"/>
          </p:cNvPicPr>
          <p:nvPr/>
        </p:nvPicPr>
        <p:blipFill>
          <a:blip r:embed="rId7"/>
          <a:stretch>
            <a:fillRect/>
          </a:stretch>
        </p:blipFill>
        <p:spPr>
          <a:xfrm>
            <a:off x="427364" y="3344446"/>
            <a:ext cx="5243279" cy="2256520"/>
          </a:xfrm>
          <a:prstGeom prst="rect">
            <a:avLst/>
          </a:prstGeom>
        </p:spPr>
      </p:pic>
      <p:sp>
        <p:nvSpPr>
          <p:cNvPr id="49" name="Rectangle 48">
            <a:extLst>
              <a:ext uri="{FF2B5EF4-FFF2-40B4-BE49-F238E27FC236}">
                <a16:creationId xmlns:a16="http://schemas.microsoft.com/office/drawing/2014/main" id="{ADC35CFF-8D3A-6D54-C0CC-D8F7DEFEA628}"/>
              </a:ext>
            </a:extLst>
          </p:cNvPr>
          <p:cNvSpPr/>
          <p:nvPr/>
        </p:nvSpPr>
        <p:spPr>
          <a:xfrm>
            <a:off x="9738124" y="4305299"/>
            <a:ext cx="867417"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C290F6F1-ABE3-F75C-DE11-1E6EEE016FD2}"/>
              </a:ext>
            </a:extLst>
          </p:cNvPr>
          <p:cNvSpPr/>
          <p:nvPr/>
        </p:nvSpPr>
        <p:spPr>
          <a:xfrm>
            <a:off x="8366446" y="4305299"/>
            <a:ext cx="867417"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89C38E66-F251-7504-719C-7771DD3B5C12}"/>
              </a:ext>
            </a:extLst>
          </p:cNvPr>
          <p:cNvSpPr/>
          <p:nvPr/>
        </p:nvSpPr>
        <p:spPr>
          <a:xfrm>
            <a:off x="7000768" y="4305299"/>
            <a:ext cx="867417"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8775A62D-9C9B-6556-44F1-9320205C2FF6}"/>
              </a:ext>
            </a:extLst>
          </p:cNvPr>
          <p:cNvSpPr/>
          <p:nvPr/>
        </p:nvSpPr>
        <p:spPr>
          <a:xfrm>
            <a:off x="9640568" y="4610260"/>
            <a:ext cx="964974"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3" name="Rectangle 52">
            <a:extLst>
              <a:ext uri="{FF2B5EF4-FFF2-40B4-BE49-F238E27FC236}">
                <a16:creationId xmlns:a16="http://schemas.microsoft.com/office/drawing/2014/main" id="{730C1051-D2FE-7FDC-730F-7DD312E95436}"/>
              </a:ext>
            </a:extLst>
          </p:cNvPr>
          <p:cNvSpPr/>
          <p:nvPr/>
        </p:nvSpPr>
        <p:spPr>
          <a:xfrm>
            <a:off x="8258178" y="4610260"/>
            <a:ext cx="964974" cy="106157"/>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4" name="Rectangle 53">
            <a:extLst>
              <a:ext uri="{FF2B5EF4-FFF2-40B4-BE49-F238E27FC236}">
                <a16:creationId xmlns:a16="http://schemas.microsoft.com/office/drawing/2014/main" id="{73663BFA-CC8A-3BF8-36B3-535C79977934}"/>
              </a:ext>
            </a:extLst>
          </p:cNvPr>
          <p:cNvSpPr/>
          <p:nvPr/>
        </p:nvSpPr>
        <p:spPr>
          <a:xfrm>
            <a:off x="7000768" y="4610260"/>
            <a:ext cx="867417"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5" name="Rectangle 54">
            <a:extLst>
              <a:ext uri="{FF2B5EF4-FFF2-40B4-BE49-F238E27FC236}">
                <a16:creationId xmlns:a16="http://schemas.microsoft.com/office/drawing/2014/main" id="{E54BC1E0-FBA9-5080-6A70-419432A07876}"/>
              </a:ext>
            </a:extLst>
          </p:cNvPr>
          <p:cNvSpPr/>
          <p:nvPr/>
        </p:nvSpPr>
        <p:spPr>
          <a:xfrm>
            <a:off x="9566166" y="4907127"/>
            <a:ext cx="1039375" cy="106583"/>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B633D1FA-AABB-89D0-CF3E-D8AF4FE673C0}"/>
              </a:ext>
            </a:extLst>
          </p:cNvPr>
          <p:cNvSpPr/>
          <p:nvPr/>
        </p:nvSpPr>
        <p:spPr>
          <a:xfrm>
            <a:off x="8355734" y="4907127"/>
            <a:ext cx="867417"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7" name="Rectangle 56">
            <a:extLst>
              <a:ext uri="{FF2B5EF4-FFF2-40B4-BE49-F238E27FC236}">
                <a16:creationId xmlns:a16="http://schemas.microsoft.com/office/drawing/2014/main" id="{5DBBD10A-373C-0B4B-82EB-40F7A25266D8}"/>
              </a:ext>
            </a:extLst>
          </p:cNvPr>
          <p:cNvSpPr/>
          <p:nvPr/>
        </p:nvSpPr>
        <p:spPr>
          <a:xfrm>
            <a:off x="7000768" y="4907127"/>
            <a:ext cx="867417"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8" name="Rectangle 57">
            <a:extLst>
              <a:ext uri="{FF2B5EF4-FFF2-40B4-BE49-F238E27FC236}">
                <a16:creationId xmlns:a16="http://schemas.microsoft.com/office/drawing/2014/main" id="{671664ED-6D91-CD24-3F74-9EFA1A4F6938}"/>
              </a:ext>
            </a:extLst>
          </p:cNvPr>
          <p:cNvSpPr/>
          <p:nvPr/>
        </p:nvSpPr>
        <p:spPr>
          <a:xfrm>
            <a:off x="9640568" y="5196822"/>
            <a:ext cx="964973"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9" name="Rectangle 58">
            <a:extLst>
              <a:ext uri="{FF2B5EF4-FFF2-40B4-BE49-F238E27FC236}">
                <a16:creationId xmlns:a16="http://schemas.microsoft.com/office/drawing/2014/main" id="{65FB28E4-4BD5-32AA-864A-0C25EAD32903}"/>
              </a:ext>
            </a:extLst>
          </p:cNvPr>
          <p:cNvSpPr/>
          <p:nvPr/>
        </p:nvSpPr>
        <p:spPr>
          <a:xfrm>
            <a:off x="8262941" y="5196822"/>
            <a:ext cx="964973" cy="106157"/>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0" name="Rectangle 59">
            <a:extLst>
              <a:ext uri="{FF2B5EF4-FFF2-40B4-BE49-F238E27FC236}">
                <a16:creationId xmlns:a16="http://schemas.microsoft.com/office/drawing/2014/main" id="{715B6B69-10DC-4A68-EF06-8A76524F4292}"/>
              </a:ext>
            </a:extLst>
          </p:cNvPr>
          <p:cNvSpPr/>
          <p:nvPr/>
        </p:nvSpPr>
        <p:spPr>
          <a:xfrm>
            <a:off x="6629400" y="5196822"/>
            <a:ext cx="1238785"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1" name="Rectangle 60">
            <a:extLst>
              <a:ext uri="{FF2B5EF4-FFF2-40B4-BE49-F238E27FC236}">
                <a16:creationId xmlns:a16="http://schemas.microsoft.com/office/drawing/2014/main" id="{E7D0091E-CCB8-18A5-6258-F8E792FB4CAC}"/>
              </a:ext>
            </a:extLst>
          </p:cNvPr>
          <p:cNvSpPr/>
          <p:nvPr/>
        </p:nvSpPr>
        <p:spPr>
          <a:xfrm>
            <a:off x="9584566" y="5496043"/>
            <a:ext cx="1020975" cy="102592"/>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2" name="Rectangle 61">
            <a:extLst>
              <a:ext uri="{FF2B5EF4-FFF2-40B4-BE49-F238E27FC236}">
                <a16:creationId xmlns:a16="http://schemas.microsoft.com/office/drawing/2014/main" id="{EFB99A16-9493-BA2C-FAAD-9986634F2C2A}"/>
              </a:ext>
            </a:extLst>
          </p:cNvPr>
          <p:cNvSpPr/>
          <p:nvPr/>
        </p:nvSpPr>
        <p:spPr>
          <a:xfrm>
            <a:off x="8258178" y="5496043"/>
            <a:ext cx="964973"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3" name="Rectangle 62">
            <a:extLst>
              <a:ext uri="{FF2B5EF4-FFF2-40B4-BE49-F238E27FC236}">
                <a16:creationId xmlns:a16="http://schemas.microsoft.com/office/drawing/2014/main" id="{D1AFC5BB-5455-6CEF-3609-FE3253022656}"/>
              </a:ext>
            </a:extLst>
          </p:cNvPr>
          <p:cNvSpPr/>
          <p:nvPr/>
        </p:nvSpPr>
        <p:spPr>
          <a:xfrm>
            <a:off x="7000768" y="5496043"/>
            <a:ext cx="867417"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4" name="Rectangle 63">
            <a:extLst>
              <a:ext uri="{FF2B5EF4-FFF2-40B4-BE49-F238E27FC236}">
                <a16:creationId xmlns:a16="http://schemas.microsoft.com/office/drawing/2014/main" id="{4ACBB2BD-C3EE-5C1F-E266-A3282BAADCBB}"/>
              </a:ext>
            </a:extLst>
          </p:cNvPr>
          <p:cNvSpPr/>
          <p:nvPr/>
        </p:nvSpPr>
        <p:spPr>
          <a:xfrm>
            <a:off x="9738124" y="5789345"/>
            <a:ext cx="867417" cy="99642"/>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5" name="Rectangle 64">
            <a:extLst>
              <a:ext uri="{FF2B5EF4-FFF2-40B4-BE49-F238E27FC236}">
                <a16:creationId xmlns:a16="http://schemas.microsoft.com/office/drawing/2014/main" id="{CF94CF39-9A92-295D-6FB2-18114F92E0E1}"/>
              </a:ext>
            </a:extLst>
          </p:cNvPr>
          <p:cNvSpPr/>
          <p:nvPr/>
        </p:nvSpPr>
        <p:spPr>
          <a:xfrm>
            <a:off x="8355734" y="5789345"/>
            <a:ext cx="867417" cy="11309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6" name="Rectangle 65">
            <a:extLst>
              <a:ext uri="{FF2B5EF4-FFF2-40B4-BE49-F238E27FC236}">
                <a16:creationId xmlns:a16="http://schemas.microsoft.com/office/drawing/2014/main" id="{FA38B5B8-8154-2CC2-AC1C-D1EE3B2AED90}"/>
              </a:ext>
            </a:extLst>
          </p:cNvPr>
          <p:cNvSpPr/>
          <p:nvPr/>
        </p:nvSpPr>
        <p:spPr>
          <a:xfrm>
            <a:off x="6762750" y="5789345"/>
            <a:ext cx="1105435" cy="110148"/>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7" name="Rectangle 66">
            <a:extLst>
              <a:ext uri="{FF2B5EF4-FFF2-40B4-BE49-F238E27FC236}">
                <a16:creationId xmlns:a16="http://schemas.microsoft.com/office/drawing/2014/main" id="{EFD2C872-64C4-46F4-CBFC-EE44941F7325}"/>
              </a:ext>
            </a:extLst>
          </p:cNvPr>
          <p:cNvSpPr/>
          <p:nvPr/>
        </p:nvSpPr>
        <p:spPr>
          <a:xfrm>
            <a:off x="9858375" y="6088390"/>
            <a:ext cx="747166" cy="99642"/>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68" name="Rectangle 67">
            <a:extLst>
              <a:ext uri="{FF2B5EF4-FFF2-40B4-BE49-F238E27FC236}">
                <a16:creationId xmlns:a16="http://schemas.microsoft.com/office/drawing/2014/main" id="{C981F3E8-C461-4384-50CA-9BAF1A4A02B4}"/>
              </a:ext>
            </a:extLst>
          </p:cNvPr>
          <p:cNvSpPr/>
          <p:nvPr/>
        </p:nvSpPr>
        <p:spPr>
          <a:xfrm>
            <a:off x="8360497" y="6093153"/>
            <a:ext cx="867417" cy="99642"/>
          </a:xfrm>
          <a:prstGeom prst="rect">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70" name="Straight Arrow Connector 69">
            <a:extLst>
              <a:ext uri="{FF2B5EF4-FFF2-40B4-BE49-F238E27FC236}">
                <a16:creationId xmlns:a16="http://schemas.microsoft.com/office/drawing/2014/main" id="{C873C65B-8B03-CB39-5C72-89C53443D716}"/>
              </a:ext>
            </a:extLst>
          </p:cNvPr>
          <p:cNvCxnSpPr>
            <a:cxnSpLocks/>
            <a:stCxn id="60" idx="1"/>
          </p:cNvCxnSpPr>
          <p:nvPr/>
        </p:nvCxnSpPr>
        <p:spPr>
          <a:xfrm flipH="1" flipV="1">
            <a:off x="5746750" y="5249900"/>
            <a:ext cx="882650" cy="3471"/>
          </a:xfrm>
          <a:prstGeom prst="straightConnector1">
            <a:avLst/>
          </a:prstGeom>
          <a:ln w="19050">
            <a:solidFill>
              <a:srgbClr val="0070C0"/>
            </a:solidFill>
            <a:tailEnd type="triangle"/>
          </a:ln>
        </p:spPr>
        <p:style>
          <a:lnRef idx="1">
            <a:schemeClr val="accent5"/>
          </a:lnRef>
          <a:fillRef idx="0">
            <a:schemeClr val="accent5"/>
          </a:fillRef>
          <a:effectRef idx="0">
            <a:schemeClr val="accent5"/>
          </a:effectRef>
          <a:fontRef idx="minor">
            <a:schemeClr val="tx1"/>
          </a:fontRef>
        </p:style>
      </p:cxnSp>
      <p:sp>
        <p:nvSpPr>
          <p:cNvPr id="75" name="Oval 74">
            <a:extLst>
              <a:ext uri="{FF2B5EF4-FFF2-40B4-BE49-F238E27FC236}">
                <a16:creationId xmlns:a16="http://schemas.microsoft.com/office/drawing/2014/main" id="{BDDF673F-1D0C-29BD-5EE7-D2DCAD164DCA}"/>
              </a:ext>
            </a:extLst>
          </p:cNvPr>
          <p:cNvSpPr/>
          <p:nvPr/>
        </p:nvSpPr>
        <p:spPr>
          <a:xfrm>
            <a:off x="8623778" y="3814143"/>
            <a:ext cx="350378" cy="35037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3</a:t>
            </a:r>
            <a:endParaRPr lang="en-US" dirty="0"/>
          </a:p>
        </p:txBody>
      </p:sp>
      <p:sp>
        <p:nvSpPr>
          <p:cNvPr id="78" name="Content Placeholder 14">
            <a:extLst>
              <a:ext uri="{FF2B5EF4-FFF2-40B4-BE49-F238E27FC236}">
                <a16:creationId xmlns:a16="http://schemas.microsoft.com/office/drawing/2014/main" id="{43B21B57-B684-7A33-2FED-C91CDD357260}"/>
              </a:ext>
            </a:extLst>
          </p:cNvPr>
          <p:cNvSpPr txBox="1">
            <a:spLocks/>
          </p:cNvSpPr>
          <p:nvPr/>
        </p:nvSpPr>
        <p:spPr>
          <a:xfrm>
            <a:off x="1560451" y="1084292"/>
            <a:ext cx="9063820" cy="33990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שלב 2 – ביצוע ההרכשה - </a:t>
            </a:r>
            <a:r>
              <a:rPr lang="en-US"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8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שני</a:t>
            </a:r>
          </a:p>
        </p:txBody>
      </p:sp>
    </p:spTree>
    <p:extLst>
      <p:ext uri="{BB962C8B-B14F-4D97-AF65-F5344CB8AC3E}">
        <p14:creationId xmlns:p14="http://schemas.microsoft.com/office/powerpoint/2010/main" val="103626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43586" y="435414"/>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הרכשת 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14">
            <a:extLst>
              <a:ext uri="{FF2B5EF4-FFF2-40B4-BE49-F238E27FC236}">
                <a16:creationId xmlns:a16="http://schemas.microsoft.com/office/drawing/2014/main" id="{1974D5F9-54A2-4676-DB52-5C52676379AE}"/>
              </a:ext>
            </a:extLst>
          </p:cNvPr>
          <p:cNvSpPr txBox="1">
            <a:spLocks/>
          </p:cNvSpPr>
          <p:nvPr/>
        </p:nvSpPr>
        <p:spPr>
          <a:xfrm>
            <a:off x="543586" y="2029072"/>
            <a:ext cx="5120794" cy="1112097"/>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לאחר </a:t>
            </a:r>
            <a:r>
              <a:rPr lang="he-IL" sz="14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שמירת כל הלינקים </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 תתי-התחומים</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נרוץ על כל לינק ונבצע את ה-</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השלישי. </a:t>
            </a:r>
          </a:p>
          <a:p>
            <a:pPr marL="0" indent="0" algn="r" rtl="1">
              <a:lnSpc>
                <a:spcPct val="100000"/>
              </a:lnSpc>
              <a:buFont typeface="Arial" panose="020B0604020202020204" pitchFamily="34" charset="0"/>
              <a:buNone/>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ה-</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ייכנס ללינק</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יעבור על כל עמוד</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ויוסיף את הביקורות לטבלת נתונים בשם </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a:t>
            </a:r>
            <a:r>
              <a:rPr lang="en-US" sz="1400" dirty="0">
                <a:solidFill>
                  <a:srgbClr val="92D05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reviews</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sym typeface="Wingdings" panose="05000000000000000000" pitchFamily="2" charset="2"/>
              </a:rPr>
              <a:t>".</a:t>
            </a:r>
            <a:endPar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
        <p:nvSpPr>
          <p:cNvPr id="10" name="Content Placeholder 14">
            <a:extLst>
              <a:ext uri="{FF2B5EF4-FFF2-40B4-BE49-F238E27FC236}">
                <a16:creationId xmlns:a16="http://schemas.microsoft.com/office/drawing/2014/main" id="{0554B0CC-140F-0C1E-4BA3-A9894FE79FF9}"/>
              </a:ext>
            </a:extLst>
          </p:cNvPr>
          <p:cNvSpPr txBox="1">
            <a:spLocks/>
          </p:cNvSpPr>
          <p:nvPr/>
        </p:nvSpPr>
        <p:spPr>
          <a:xfrm>
            <a:off x="730269" y="5981050"/>
            <a:ext cx="4129177" cy="5349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endPar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
        <p:nvSpPr>
          <p:cNvPr id="17" name="Oval 16">
            <a:extLst>
              <a:ext uri="{FF2B5EF4-FFF2-40B4-BE49-F238E27FC236}">
                <a16:creationId xmlns:a16="http://schemas.microsoft.com/office/drawing/2014/main" id="{AEB1C921-B71E-458E-342C-FFE1C5A0A4E0}"/>
              </a:ext>
            </a:extLst>
          </p:cNvPr>
          <p:cNvSpPr/>
          <p:nvPr/>
        </p:nvSpPr>
        <p:spPr>
          <a:xfrm>
            <a:off x="10982351" y="557804"/>
            <a:ext cx="350378" cy="35037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he-IL" dirty="0"/>
              <a:t>1</a:t>
            </a:r>
            <a:endParaRPr lang="en-US" dirty="0"/>
          </a:p>
        </p:txBody>
      </p:sp>
      <p:sp>
        <p:nvSpPr>
          <p:cNvPr id="78" name="Content Placeholder 14">
            <a:extLst>
              <a:ext uri="{FF2B5EF4-FFF2-40B4-BE49-F238E27FC236}">
                <a16:creationId xmlns:a16="http://schemas.microsoft.com/office/drawing/2014/main" id="{43B21B57-B684-7A33-2FED-C91CDD357260}"/>
              </a:ext>
            </a:extLst>
          </p:cNvPr>
          <p:cNvSpPr txBox="1">
            <a:spLocks/>
          </p:cNvSpPr>
          <p:nvPr/>
        </p:nvSpPr>
        <p:spPr>
          <a:xfrm>
            <a:off x="1560451" y="1084292"/>
            <a:ext cx="9063820" cy="33990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שלב 2 – ביצוע ההרכשה - </a:t>
            </a:r>
            <a:r>
              <a:rPr lang="en-US"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8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שלישי</a:t>
            </a:r>
          </a:p>
        </p:txBody>
      </p:sp>
      <p:pic>
        <p:nvPicPr>
          <p:cNvPr id="5" name="Picture 4">
            <a:extLst>
              <a:ext uri="{FF2B5EF4-FFF2-40B4-BE49-F238E27FC236}">
                <a16:creationId xmlns:a16="http://schemas.microsoft.com/office/drawing/2014/main" id="{99793E10-A5CB-0381-D0F7-F431B7A7A168}"/>
              </a:ext>
            </a:extLst>
          </p:cNvPr>
          <p:cNvPicPr>
            <a:picLocks noChangeAspect="1"/>
          </p:cNvPicPr>
          <p:nvPr/>
        </p:nvPicPr>
        <p:blipFill rotWithShape="1">
          <a:blip r:embed="rId3"/>
          <a:srcRect b="9538"/>
          <a:stretch/>
        </p:blipFill>
        <p:spPr>
          <a:xfrm>
            <a:off x="6527620" y="1475051"/>
            <a:ext cx="5113516" cy="4559393"/>
          </a:xfrm>
          <a:prstGeom prst="rect">
            <a:avLst/>
          </a:prstGeom>
        </p:spPr>
      </p:pic>
      <p:pic>
        <p:nvPicPr>
          <p:cNvPr id="9" name="Picture 8">
            <a:extLst>
              <a:ext uri="{FF2B5EF4-FFF2-40B4-BE49-F238E27FC236}">
                <a16:creationId xmlns:a16="http://schemas.microsoft.com/office/drawing/2014/main" id="{C5D9F088-1253-BE5C-3FAB-EAA5CA09B910}"/>
              </a:ext>
            </a:extLst>
          </p:cNvPr>
          <p:cNvPicPr>
            <a:picLocks noChangeAspect="1"/>
          </p:cNvPicPr>
          <p:nvPr/>
        </p:nvPicPr>
        <p:blipFill rotWithShape="1">
          <a:blip r:embed="rId3"/>
          <a:srcRect t="93651"/>
          <a:stretch/>
        </p:blipFill>
        <p:spPr>
          <a:xfrm>
            <a:off x="6527620" y="6335130"/>
            <a:ext cx="5113516" cy="325969"/>
          </a:xfrm>
          <a:prstGeom prst="rect">
            <a:avLst/>
          </a:prstGeom>
        </p:spPr>
      </p:pic>
      <p:sp>
        <p:nvSpPr>
          <p:cNvPr id="12" name="Rectangle 11">
            <a:extLst>
              <a:ext uri="{FF2B5EF4-FFF2-40B4-BE49-F238E27FC236}">
                <a16:creationId xmlns:a16="http://schemas.microsoft.com/office/drawing/2014/main" id="{C9184A6A-C682-BC52-3E31-14065C35D133}"/>
              </a:ext>
            </a:extLst>
          </p:cNvPr>
          <p:cNvSpPr/>
          <p:nvPr/>
        </p:nvSpPr>
        <p:spPr>
          <a:xfrm>
            <a:off x="6527620" y="6034444"/>
            <a:ext cx="5113516" cy="300685"/>
          </a:xfrm>
          <a:prstGeom prst="rect">
            <a:avLst/>
          </a:prstGeom>
          <a:solidFill>
            <a:srgbClr val="0070C0"/>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b="1" dirty="0">
                <a:latin typeface="Afek 1.5 AAA" panose="00000500000000000000" pitchFamily="2" charset="-79"/>
                <a:cs typeface="Afek 1.5 AAA" panose="00000500000000000000" pitchFamily="2" charset="-79"/>
              </a:rPr>
              <a:t>המשך העמוד עם עוד 9 ביקורות (סה"כ 10 בעמוד)</a:t>
            </a:r>
            <a:endParaRPr lang="en-US" sz="1400" b="1" dirty="0">
              <a:latin typeface="Afek 1.5 AAA" panose="00000500000000000000" pitchFamily="2" charset="-79"/>
              <a:cs typeface="Afek 1.5 AAA" panose="00000500000000000000" pitchFamily="2" charset="-79"/>
            </a:endParaRPr>
          </a:p>
        </p:txBody>
      </p:sp>
      <p:cxnSp>
        <p:nvCxnSpPr>
          <p:cNvPr id="13" name="Straight Arrow Connector 12">
            <a:extLst>
              <a:ext uri="{FF2B5EF4-FFF2-40B4-BE49-F238E27FC236}">
                <a16:creationId xmlns:a16="http://schemas.microsoft.com/office/drawing/2014/main" id="{1A4DCDB5-1F17-B97B-A709-CDE76939F536}"/>
              </a:ext>
            </a:extLst>
          </p:cNvPr>
          <p:cNvCxnSpPr>
            <a:cxnSpLocks/>
          </p:cNvCxnSpPr>
          <p:nvPr/>
        </p:nvCxnSpPr>
        <p:spPr>
          <a:xfrm flipH="1">
            <a:off x="5948086" y="4218054"/>
            <a:ext cx="821830" cy="0"/>
          </a:xfrm>
          <a:prstGeom prst="straightConnector1">
            <a:avLst/>
          </a:prstGeom>
          <a:ln w="19050">
            <a:solidFill>
              <a:srgbClr val="0070C0"/>
            </a:solidFill>
            <a:tailEnd type="triangle"/>
          </a:ln>
        </p:spPr>
        <p:style>
          <a:lnRef idx="1">
            <a:schemeClr val="accent5"/>
          </a:lnRef>
          <a:fillRef idx="0">
            <a:schemeClr val="accent5"/>
          </a:fillRef>
          <a:effectRef idx="0">
            <a:schemeClr val="accent5"/>
          </a:effectRef>
          <a:fontRef idx="minor">
            <a:schemeClr val="tx1"/>
          </a:fontRef>
        </p:style>
      </p:cxnSp>
      <p:pic>
        <p:nvPicPr>
          <p:cNvPr id="19" name="Picture 18">
            <a:extLst>
              <a:ext uri="{FF2B5EF4-FFF2-40B4-BE49-F238E27FC236}">
                <a16:creationId xmlns:a16="http://schemas.microsoft.com/office/drawing/2014/main" id="{4929F623-C425-4E96-9EE3-0461EBE421F4}"/>
              </a:ext>
            </a:extLst>
          </p:cNvPr>
          <p:cNvPicPr>
            <a:picLocks noChangeAspect="1"/>
          </p:cNvPicPr>
          <p:nvPr/>
        </p:nvPicPr>
        <p:blipFill>
          <a:blip r:embed="rId4"/>
          <a:stretch>
            <a:fillRect/>
          </a:stretch>
        </p:blipFill>
        <p:spPr>
          <a:xfrm>
            <a:off x="218114" y="3664085"/>
            <a:ext cx="5729972" cy="2109623"/>
          </a:xfrm>
          <a:prstGeom prst="rect">
            <a:avLst/>
          </a:prstGeom>
        </p:spPr>
      </p:pic>
      <p:sp>
        <p:nvSpPr>
          <p:cNvPr id="21" name="Star: 5 Points 20">
            <a:extLst>
              <a:ext uri="{FF2B5EF4-FFF2-40B4-BE49-F238E27FC236}">
                <a16:creationId xmlns:a16="http://schemas.microsoft.com/office/drawing/2014/main" id="{74D4F46F-F3A0-560B-9CA7-75F556927319}"/>
              </a:ext>
            </a:extLst>
          </p:cNvPr>
          <p:cNvSpPr/>
          <p:nvPr/>
        </p:nvSpPr>
        <p:spPr>
          <a:xfrm>
            <a:off x="11157540" y="6038192"/>
            <a:ext cx="267650" cy="22547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43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67539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הרכשת 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ontent Placeholder 14">
            <a:extLst>
              <a:ext uri="{FF2B5EF4-FFF2-40B4-BE49-F238E27FC236}">
                <a16:creationId xmlns:a16="http://schemas.microsoft.com/office/drawing/2014/main" id="{DF04EB10-CD7B-5BAB-65FD-8AA64FBC5A50}"/>
              </a:ext>
            </a:extLst>
          </p:cNvPr>
          <p:cNvSpPr txBox="1">
            <a:spLocks/>
          </p:cNvSpPr>
          <p:nvPr/>
        </p:nvSpPr>
        <p:spPr>
          <a:xfrm>
            <a:off x="1138809" y="3484599"/>
            <a:ext cx="4498387" cy="33990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en-US"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8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שני</a:t>
            </a: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 קוד</a:t>
            </a:r>
          </a:p>
        </p:txBody>
      </p:sp>
      <p:pic>
        <p:nvPicPr>
          <p:cNvPr id="20" name="Picture 19">
            <a:extLst>
              <a:ext uri="{FF2B5EF4-FFF2-40B4-BE49-F238E27FC236}">
                <a16:creationId xmlns:a16="http://schemas.microsoft.com/office/drawing/2014/main" id="{6E4A9D22-979D-0EE3-7AED-B23D60877A83}"/>
              </a:ext>
            </a:extLst>
          </p:cNvPr>
          <p:cNvPicPr>
            <a:picLocks noChangeAspect="1"/>
          </p:cNvPicPr>
          <p:nvPr/>
        </p:nvPicPr>
        <p:blipFill>
          <a:blip r:embed="rId3"/>
          <a:stretch>
            <a:fillRect/>
          </a:stretch>
        </p:blipFill>
        <p:spPr>
          <a:xfrm>
            <a:off x="277449" y="3808469"/>
            <a:ext cx="7563347" cy="2809243"/>
          </a:xfrm>
          <a:prstGeom prst="rect">
            <a:avLst/>
          </a:prstGeom>
        </p:spPr>
      </p:pic>
      <p:sp>
        <p:nvSpPr>
          <p:cNvPr id="21" name="Content Placeholder 14">
            <a:extLst>
              <a:ext uri="{FF2B5EF4-FFF2-40B4-BE49-F238E27FC236}">
                <a16:creationId xmlns:a16="http://schemas.microsoft.com/office/drawing/2014/main" id="{BE8EA121-1D4C-A80E-8683-D4B5A92BCC65}"/>
              </a:ext>
            </a:extLst>
          </p:cNvPr>
          <p:cNvSpPr txBox="1">
            <a:spLocks/>
          </p:cNvSpPr>
          <p:nvPr/>
        </p:nvSpPr>
        <p:spPr>
          <a:xfrm>
            <a:off x="7507451" y="1035745"/>
            <a:ext cx="4498387" cy="33990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en-US"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8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ראשון</a:t>
            </a: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 קוד</a:t>
            </a:r>
          </a:p>
        </p:txBody>
      </p:sp>
      <p:pic>
        <p:nvPicPr>
          <p:cNvPr id="24" name="Picture 23">
            <a:extLst>
              <a:ext uri="{FF2B5EF4-FFF2-40B4-BE49-F238E27FC236}">
                <a16:creationId xmlns:a16="http://schemas.microsoft.com/office/drawing/2014/main" id="{605EFA8C-0094-4CB0-D483-99AD5CADBF51}"/>
              </a:ext>
            </a:extLst>
          </p:cNvPr>
          <p:cNvPicPr>
            <a:picLocks noChangeAspect="1"/>
          </p:cNvPicPr>
          <p:nvPr/>
        </p:nvPicPr>
        <p:blipFill>
          <a:blip r:embed="rId4"/>
          <a:stretch>
            <a:fillRect/>
          </a:stretch>
        </p:blipFill>
        <p:spPr>
          <a:xfrm>
            <a:off x="5404645" y="1342837"/>
            <a:ext cx="6243769" cy="2294938"/>
          </a:xfrm>
          <a:prstGeom prst="rect">
            <a:avLst/>
          </a:prstGeom>
        </p:spPr>
      </p:pic>
      <p:sp>
        <p:nvSpPr>
          <p:cNvPr id="28" name="Rectangle 27">
            <a:extLst>
              <a:ext uri="{FF2B5EF4-FFF2-40B4-BE49-F238E27FC236}">
                <a16:creationId xmlns:a16="http://schemas.microsoft.com/office/drawing/2014/main" id="{DF8E8110-0075-EE7F-6AAD-7329AF58A3C9}"/>
              </a:ext>
            </a:extLst>
          </p:cNvPr>
          <p:cNvSpPr/>
          <p:nvPr/>
        </p:nvSpPr>
        <p:spPr>
          <a:xfrm>
            <a:off x="808541" y="4832060"/>
            <a:ext cx="2396054" cy="151002"/>
          </a:xfrm>
          <a:prstGeom prst="rect">
            <a:avLst/>
          </a:prstGeom>
          <a:noFill/>
          <a:ln w="127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9EDDE8CC-C91E-1C30-30B4-2ACE90DC392A}"/>
              </a:ext>
            </a:extLst>
          </p:cNvPr>
          <p:cNvSpPr/>
          <p:nvPr/>
        </p:nvSpPr>
        <p:spPr>
          <a:xfrm>
            <a:off x="808541" y="6104545"/>
            <a:ext cx="1748922" cy="151001"/>
          </a:xfrm>
          <a:prstGeom prst="rect">
            <a:avLst/>
          </a:prstGeom>
          <a:noFill/>
          <a:ln w="127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30" name="Straight Arrow Connector 29">
            <a:extLst>
              <a:ext uri="{FF2B5EF4-FFF2-40B4-BE49-F238E27FC236}">
                <a16:creationId xmlns:a16="http://schemas.microsoft.com/office/drawing/2014/main" id="{76196129-80C9-A8B4-39BA-1F1C6D73C891}"/>
              </a:ext>
            </a:extLst>
          </p:cNvPr>
          <p:cNvCxnSpPr>
            <a:cxnSpLocks/>
          </p:cNvCxnSpPr>
          <p:nvPr/>
        </p:nvCxnSpPr>
        <p:spPr>
          <a:xfrm flipV="1">
            <a:off x="3204595" y="4897372"/>
            <a:ext cx="1891280" cy="10189"/>
          </a:xfrm>
          <a:prstGeom prst="straightConnector1">
            <a:avLst/>
          </a:prstGeom>
          <a:ln w="9525">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A2E1CA0D-16FC-A101-0750-7FBA837BE6B3}"/>
              </a:ext>
            </a:extLst>
          </p:cNvPr>
          <p:cNvCxnSpPr>
            <a:cxnSpLocks/>
          </p:cNvCxnSpPr>
          <p:nvPr/>
        </p:nvCxnSpPr>
        <p:spPr>
          <a:xfrm>
            <a:off x="2557463" y="6186993"/>
            <a:ext cx="2098312" cy="0"/>
          </a:xfrm>
          <a:prstGeom prst="straightConnector1">
            <a:avLst/>
          </a:prstGeom>
          <a:ln w="9525">
            <a:solidFill>
              <a:srgbClr val="FFC000"/>
            </a:solidFill>
            <a:tailEnd type="triangle"/>
          </a:ln>
        </p:spPr>
        <p:style>
          <a:lnRef idx="1">
            <a:schemeClr val="accent5"/>
          </a:lnRef>
          <a:fillRef idx="0">
            <a:schemeClr val="accent5"/>
          </a:fillRef>
          <a:effectRef idx="0">
            <a:schemeClr val="accent5"/>
          </a:effectRef>
          <a:fontRef idx="minor">
            <a:schemeClr val="tx1"/>
          </a:fontRef>
        </p:style>
      </p:cxnSp>
      <p:sp>
        <p:nvSpPr>
          <p:cNvPr id="36" name="Content Placeholder 14">
            <a:extLst>
              <a:ext uri="{FF2B5EF4-FFF2-40B4-BE49-F238E27FC236}">
                <a16:creationId xmlns:a16="http://schemas.microsoft.com/office/drawing/2014/main" id="{790CAC53-23F6-32F9-55F4-FCB564B5D011}"/>
              </a:ext>
            </a:extLst>
          </p:cNvPr>
          <p:cNvSpPr txBox="1">
            <a:spLocks/>
          </p:cNvSpPr>
          <p:nvPr/>
        </p:nvSpPr>
        <p:spPr>
          <a:xfrm>
            <a:off x="4999650" y="4789292"/>
            <a:ext cx="2192700" cy="387539"/>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שמירה זמנית של כל עמודי תתי התחומים לפי אותיות א-ב</a:t>
            </a:r>
          </a:p>
        </p:txBody>
      </p:sp>
      <p:sp>
        <p:nvSpPr>
          <p:cNvPr id="37" name="Content Placeholder 14">
            <a:extLst>
              <a:ext uri="{FF2B5EF4-FFF2-40B4-BE49-F238E27FC236}">
                <a16:creationId xmlns:a16="http://schemas.microsoft.com/office/drawing/2014/main" id="{CABAB6A1-2FAF-F0DB-D23E-07439D04938D}"/>
              </a:ext>
            </a:extLst>
          </p:cNvPr>
          <p:cNvSpPr txBox="1">
            <a:spLocks/>
          </p:cNvSpPr>
          <p:nvPr/>
        </p:nvSpPr>
        <p:spPr>
          <a:xfrm>
            <a:off x="4933938" y="6061776"/>
            <a:ext cx="2686061" cy="387539"/>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שמירה של כל הלינקים של תתי-התחומים בטבלת הנתונים הראשית "</a:t>
            </a:r>
            <a:r>
              <a:rPr lang="en-US" sz="1200" dirty="0">
                <a:solidFill>
                  <a:srgbClr val="92D05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all_subcategories</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p>
        </p:txBody>
      </p:sp>
      <p:sp>
        <p:nvSpPr>
          <p:cNvPr id="40" name="Content Placeholder 14">
            <a:extLst>
              <a:ext uri="{FF2B5EF4-FFF2-40B4-BE49-F238E27FC236}">
                <a16:creationId xmlns:a16="http://schemas.microsoft.com/office/drawing/2014/main" id="{B6324B34-076A-44CE-DF1F-9F175625BC85}"/>
              </a:ext>
            </a:extLst>
          </p:cNvPr>
          <p:cNvSpPr txBox="1">
            <a:spLocks/>
          </p:cNvSpPr>
          <p:nvPr/>
        </p:nvSpPr>
        <p:spPr>
          <a:xfrm>
            <a:off x="1752122" y="1956246"/>
            <a:ext cx="2143603" cy="64463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מקור הקוד עבור </a:t>
            </a:r>
            <a:r>
              <a:rPr lang="en-US"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2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ראשון ושני </a:t>
            </a:r>
            <a:r>
              <a:rPr lang="en-US" sz="2000" b="1" dirty="0">
                <a:solidFill>
                  <a:srgbClr val="FF0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crawling.ipynb</a:t>
            </a:r>
            <a:endParaRPr lang="he-IL" sz="2000" b="1" dirty="0">
              <a:solidFill>
                <a:srgbClr val="FF0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
        <p:nvSpPr>
          <p:cNvPr id="41" name="Content Placeholder 14">
            <a:extLst>
              <a:ext uri="{FF2B5EF4-FFF2-40B4-BE49-F238E27FC236}">
                <a16:creationId xmlns:a16="http://schemas.microsoft.com/office/drawing/2014/main" id="{CF9022E3-6252-9156-970C-D1B2A72C56C5}"/>
              </a:ext>
            </a:extLst>
          </p:cNvPr>
          <p:cNvSpPr txBox="1">
            <a:spLocks/>
          </p:cNvSpPr>
          <p:nvPr/>
        </p:nvSpPr>
        <p:spPr>
          <a:xfrm>
            <a:off x="8518540" y="4466973"/>
            <a:ext cx="2860645" cy="135528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2800" b="1" dirty="0">
                <a:solidFill>
                  <a:srgbClr val="92D05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*חשוב לציין*</a:t>
            </a:r>
          </a:p>
          <a:p>
            <a:pPr marL="0" indent="0" algn="ctr" rtl="1">
              <a:lnSpc>
                <a:spcPct val="100000"/>
              </a:lnSpc>
              <a:buFont typeface="Arial" panose="020B0604020202020204" pitchFamily="34" charset="0"/>
              <a:buNone/>
            </a:pP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ה-</a:t>
            </a:r>
            <a:r>
              <a:rPr lang="en-US"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תמיד ימשיך לרוץ מאותה נקודה במידה ונתקע/עצר וזאת בזכות המשתנה </a:t>
            </a:r>
            <a:r>
              <a:rPr lang="en-US"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Scanned</a:t>
            </a:r>
            <a:endParaRPr lang="he-IL" sz="20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Tree>
    <p:extLst>
      <p:ext uri="{BB962C8B-B14F-4D97-AF65-F5344CB8AC3E}">
        <p14:creationId xmlns:p14="http://schemas.microsoft.com/office/powerpoint/2010/main" val="318026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3" y="530303"/>
            <a:ext cx="11097551" cy="945536"/>
          </a:xfrm>
        </p:spPr>
        <p:txBody>
          <a:bodyPr>
            <a:normAutofit/>
          </a:bodyPr>
          <a:lstStyle/>
          <a:p>
            <a:pPr algn="ctr"/>
            <a:r>
              <a:rPr lang="he-IL" dirty="0">
                <a:effectLst>
                  <a:outerShdw blurRad="38100" dist="38100" dir="2700000" algn="tl">
                    <a:srgbClr val="000000">
                      <a:alpha val="43137"/>
                    </a:srgbClr>
                  </a:outerShdw>
                </a:effectLst>
                <a:latin typeface="Noto Sans Hebrew" pitchFamily="2" charset="-79"/>
                <a:cs typeface="Noto Sans Hebrew" pitchFamily="2" charset="-79"/>
              </a:rPr>
              <a:t>הרכשת נתונים</a:t>
            </a:r>
            <a:endParaRPr lang="en-US" dirty="0">
              <a:effectLst>
                <a:outerShdw blurRad="38100" dist="38100" dir="2700000" algn="tl">
                  <a:srgbClr val="000000">
                    <a:alpha val="43137"/>
                  </a:srgbClr>
                </a:outerShdw>
              </a:effectLst>
              <a:latin typeface="Noto Sans Hebrew" pitchFamily="2" charset="-79"/>
              <a:cs typeface="Noto Sans Hebrew" pitchFamily="2" charset="-79"/>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ontent Placeholder 14">
            <a:extLst>
              <a:ext uri="{FF2B5EF4-FFF2-40B4-BE49-F238E27FC236}">
                <a16:creationId xmlns:a16="http://schemas.microsoft.com/office/drawing/2014/main" id="{DF04EB10-CD7B-5BAB-65FD-8AA64FBC5A50}"/>
              </a:ext>
            </a:extLst>
          </p:cNvPr>
          <p:cNvSpPr txBox="1">
            <a:spLocks/>
          </p:cNvSpPr>
          <p:nvPr/>
        </p:nvSpPr>
        <p:spPr>
          <a:xfrm>
            <a:off x="3799776" y="1429160"/>
            <a:ext cx="4835135" cy="33990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en-US"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8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שלישי </a:t>
            </a:r>
            <a:r>
              <a:rPr lang="he-IL" sz="18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קוד</a:t>
            </a:r>
            <a:endParaRPr lang="he-IL" sz="18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
        <p:nvSpPr>
          <p:cNvPr id="3" name="Content Placeholder 14">
            <a:extLst>
              <a:ext uri="{FF2B5EF4-FFF2-40B4-BE49-F238E27FC236}">
                <a16:creationId xmlns:a16="http://schemas.microsoft.com/office/drawing/2014/main" id="{B1D44676-A16B-D914-4C1A-CF61436C78CF}"/>
              </a:ext>
            </a:extLst>
          </p:cNvPr>
          <p:cNvSpPr txBox="1">
            <a:spLocks/>
          </p:cNvSpPr>
          <p:nvPr/>
        </p:nvSpPr>
        <p:spPr>
          <a:xfrm>
            <a:off x="5113728" y="2497971"/>
            <a:ext cx="4835135" cy="33990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endParaRPr lang="he-IL" sz="18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
        <p:nvSpPr>
          <p:cNvPr id="4" name="Content Placeholder 14">
            <a:extLst>
              <a:ext uri="{FF2B5EF4-FFF2-40B4-BE49-F238E27FC236}">
                <a16:creationId xmlns:a16="http://schemas.microsoft.com/office/drawing/2014/main" id="{BB37A6B4-649B-6418-3EDA-B18DD5D6DC20}"/>
              </a:ext>
            </a:extLst>
          </p:cNvPr>
          <p:cNvSpPr txBox="1">
            <a:spLocks/>
          </p:cNvSpPr>
          <p:nvPr/>
        </p:nvSpPr>
        <p:spPr>
          <a:xfrm>
            <a:off x="7448229" y="5070601"/>
            <a:ext cx="3843353" cy="504657"/>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**מאחר והקוד ארוך למדי</a:t>
            </a:r>
            <a:r>
              <a:rPr lang="en-US"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4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תוכלו לצפות בו דרך הקובץ בצורה נוחה וברורה יותר</a:t>
            </a:r>
            <a:endParaRPr lang="he-IL" sz="14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a:p>
            <a:pPr marL="0" indent="0" algn="ctr" rtl="1">
              <a:lnSpc>
                <a:spcPct val="100000"/>
              </a:lnSpc>
              <a:buFont typeface="Arial" panose="020B0604020202020204" pitchFamily="34" charset="0"/>
              <a:buNone/>
            </a:pPr>
            <a:endParaRPr lang="he-IL" sz="14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
        <p:nvSpPr>
          <p:cNvPr id="9" name="Content Placeholder 14">
            <a:extLst>
              <a:ext uri="{FF2B5EF4-FFF2-40B4-BE49-F238E27FC236}">
                <a16:creationId xmlns:a16="http://schemas.microsoft.com/office/drawing/2014/main" id="{AE85E8BF-5DE1-E58E-CC92-6D90880ADD97}"/>
              </a:ext>
            </a:extLst>
          </p:cNvPr>
          <p:cNvSpPr txBox="1">
            <a:spLocks/>
          </p:cNvSpPr>
          <p:nvPr/>
        </p:nvSpPr>
        <p:spPr>
          <a:xfrm>
            <a:off x="532273" y="2348742"/>
            <a:ext cx="5685070" cy="260902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2800" b="1" dirty="0">
                <a:solidFill>
                  <a:srgbClr val="92D05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*חשוב לציין*</a:t>
            </a:r>
          </a:p>
          <a:p>
            <a:pPr marL="0" indent="0" algn="ctr" rtl="1">
              <a:lnSpc>
                <a:spcPct val="100000"/>
              </a:lnSpc>
              <a:buFont typeface="Arial" panose="020B0604020202020204" pitchFamily="34" charset="0"/>
              <a:buNone/>
            </a:pP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ה-</a:t>
            </a:r>
            <a:r>
              <a:rPr lang="en-US"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אוסף בכל עמוד 10 ביקורות שונות. על-מנת למנוע ממנו לקרוס בזמן הריצה</a:t>
            </a:r>
            <a:r>
              <a:rPr lang="en-US"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נאלצנו לזהות </a:t>
            </a:r>
            <a:r>
              <a:rPr lang="en-US" sz="1200" dirty="0">
                <a:solidFill>
                  <a:srgbClr val="FFC000"/>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200" dirty="0">
                <a:solidFill>
                  <a:srgbClr val="FFC000"/>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תוך-כדי-ריצה</a:t>
            </a:r>
            <a:r>
              <a:rPr lang="en-US"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מקרי קצה בהם הוא קורס.</a:t>
            </a:r>
          </a:p>
          <a:p>
            <a:pPr marL="0" indent="0" algn="ctr" rtl="1">
              <a:lnSpc>
                <a:spcPct val="100000"/>
              </a:lnSpc>
              <a:buFont typeface="Arial" panose="020B0604020202020204" pitchFamily="34" charset="0"/>
              <a:buNone/>
            </a:pP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להלן חלק ממקרי הקצה שנתקלנו בהם:</a:t>
            </a:r>
          </a:p>
          <a:p>
            <a:pPr marL="0" indent="0" algn="ctr" rtl="1">
              <a:lnSpc>
                <a:spcPct val="100000"/>
              </a:lnSpc>
              <a:spcBef>
                <a:spcPts val="10"/>
              </a:spcBef>
              <a:spcAft>
                <a:spcPts val="10"/>
              </a:spcAft>
              <a:buFont typeface="Arial" panose="020B0604020202020204" pitchFamily="34" charset="0"/>
              <a:buNone/>
            </a:pP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טיפול בשמות לקוחות וערים חסרים</a:t>
            </a:r>
          </a:p>
          <a:p>
            <a:pPr marL="0" indent="0" algn="ctr" rtl="1">
              <a:lnSpc>
                <a:spcPct val="100000"/>
              </a:lnSpc>
              <a:spcBef>
                <a:spcPts val="10"/>
              </a:spcBef>
              <a:spcAft>
                <a:spcPts val="10"/>
              </a:spcAft>
              <a:buFont typeface="Arial" panose="020B0604020202020204" pitchFamily="34" charset="0"/>
              <a:buNone/>
            </a:pP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טיפול בדירוג חסר</a:t>
            </a:r>
          </a:p>
          <a:p>
            <a:pPr marL="0" indent="0" algn="ctr" rtl="1">
              <a:lnSpc>
                <a:spcPct val="100000"/>
              </a:lnSpc>
              <a:spcBef>
                <a:spcPts val="10"/>
              </a:spcBef>
              <a:spcAft>
                <a:spcPts val="10"/>
              </a:spcAft>
              <a:buFont typeface="Arial" panose="020B0604020202020204" pitchFamily="34" charset="0"/>
              <a:buNone/>
            </a:pP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טיפול בחלק מהמקרים בהן היו פחות מ-10 ביקורות בעמוד אחד (העמוד האחרון</a:t>
            </a:r>
            <a:r>
              <a:rPr lang="en-US"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a:t>
            </a:r>
            <a:r>
              <a:rPr lang="he-IL" sz="12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או אפילו באמצע)</a:t>
            </a:r>
            <a:endParaRPr lang="he-IL" sz="2000" dirty="0">
              <a:solidFill>
                <a:schemeClr val="tx1"/>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graphicFrame>
        <p:nvGraphicFramePr>
          <p:cNvPr id="10" name="Object 9">
            <a:extLst>
              <a:ext uri="{FF2B5EF4-FFF2-40B4-BE49-F238E27FC236}">
                <a16:creationId xmlns:a16="http://schemas.microsoft.com/office/drawing/2014/main" id="{C40566BB-551D-22ED-49CC-DEC910BC1E4A}"/>
              </a:ext>
            </a:extLst>
          </p:cNvPr>
          <p:cNvGraphicFramePr>
            <a:graphicFrameLocks noChangeAspect="1"/>
          </p:cNvGraphicFramePr>
          <p:nvPr>
            <p:extLst>
              <p:ext uri="{D42A27DB-BD31-4B8C-83A1-F6EECF244321}">
                <p14:modId xmlns:p14="http://schemas.microsoft.com/office/powerpoint/2010/main" val="4059472471"/>
              </p:ext>
            </p:extLst>
          </p:nvPr>
        </p:nvGraphicFramePr>
        <p:xfrm>
          <a:off x="6449893" y="2348742"/>
          <a:ext cx="5492692" cy="2609029"/>
        </p:xfrm>
        <a:graphic>
          <a:graphicData uri="http://schemas.openxmlformats.org/presentationml/2006/ole">
            <mc:AlternateContent xmlns:mc="http://schemas.openxmlformats.org/markup-compatibility/2006">
              <mc:Choice xmlns:v="urn:schemas-microsoft-com:vml" Requires="v">
                <p:oleObj r:id="rId3" imgW="13079160" imgH="6221880" progId="">
                  <p:embed/>
                </p:oleObj>
              </mc:Choice>
              <mc:Fallback>
                <p:oleObj r:id="rId3" imgW="13079160" imgH="6221880" progId="">
                  <p:embed/>
                  <p:pic>
                    <p:nvPicPr>
                      <p:cNvPr id="0" name=""/>
                      <p:cNvPicPr/>
                      <p:nvPr/>
                    </p:nvPicPr>
                    <p:blipFill>
                      <a:blip r:embed="rId4"/>
                      <a:stretch>
                        <a:fillRect/>
                      </a:stretch>
                    </p:blipFill>
                    <p:spPr>
                      <a:xfrm>
                        <a:off x="6449893" y="2348742"/>
                        <a:ext cx="5492692" cy="2609029"/>
                      </a:xfrm>
                      <a:prstGeom prst="rect">
                        <a:avLst/>
                      </a:prstGeom>
                    </p:spPr>
                  </p:pic>
                </p:oleObj>
              </mc:Fallback>
            </mc:AlternateContent>
          </a:graphicData>
        </a:graphic>
      </p:graphicFrame>
      <p:sp>
        <p:nvSpPr>
          <p:cNvPr id="11" name="Content Placeholder 14">
            <a:extLst>
              <a:ext uri="{FF2B5EF4-FFF2-40B4-BE49-F238E27FC236}">
                <a16:creationId xmlns:a16="http://schemas.microsoft.com/office/drawing/2014/main" id="{18971403-CDCF-F7D3-BEA9-936174259383}"/>
              </a:ext>
            </a:extLst>
          </p:cNvPr>
          <p:cNvSpPr txBox="1">
            <a:spLocks/>
          </p:cNvSpPr>
          <p:nvPr/>
        </p:nvSpPr>
        <p:spPr>
          <a:xfrm>
            <a:off x="9195954" y="2585014"/>
            <a:ext cx="2543041" cy="64463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lnSpc>
                <a:spcPct val="100000"/>
              </a:lnSpc>
              <a:buFont typeface="Arial" panose="020B0604020202020204" pitchFamily="34" charset="0"/>
              <a:buNone/>
            </a:pP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מקור הקוד עבור </a:t>
            </a:r>
            <a:r>
              <a:rPr lang="en-US"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Crawler</a:t>
            </a:r>
            <a:r>
              <a:rPr lang="he-IL" sz="1200" dirty="0">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 </a:t>
            </a:r>
            <a:r>
              <a:rPr lang="he-IL" sz="1200" dirty="0">
                <a:solidFill>
                  <a:srgbClr val="FFC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השלישי </a:t>
            </a:r>
            <a:r>
              <a:rPr lang="en-US" sz="2000" b="1" dirty="0">
                <a:solidFill>
                  <a:srgbClr val="FF0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rPr>
              <a:t>reviews-crawling.ipynb</a:t>
            </a:r>
            <a:endParaRPr lang="he-IL" sz="2000" b="1" dirty="0">
              <a:solidFill>
                <a:srgbClr val="FF0000">
                  <a:alpha val="60000"/>
                </a:srgbClr>
              </a:solidFill>
              <a:effectLst>
                <a:outerShdw blurRad="38100" dist="38100" dir="2700000" algn="tl">
                  <a:srgbClr val="000000">
                    <a:alpha val="43137"/>
                  </a:srgbClr>
                </a:outerShdw>
              </a:effectLst>
              <a:latin typeface="Almoni ML v5 AAA Medium" panose="00000600000000000000" pitchFamily="2" charset="-79"/>
              <a:cs typeface="Almoni ML v5 AAA Medium" panose="00000600000000000000" pitchFamily="2" charset="-79"/>
            </a:endParaRPr>
          </a:p>
        </p:txBody>
      </p:sp>
    </p:spTree>
    <p:extLst>
      <p:ext uri="{BB962C8B-B14F-4D97-AF65-F5344CB8AC3E}">
        <p14:creationId xmlns:p14="http://schemas.microsoft.com/office/powerpoint/2010/main" val="388008284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{05BBF5EE-0F10-41C1-B43D-1144CF0050D0}tf33713516_win32</Template>
  <TotalTime>599</TotalTime>
  <Words>1787</Words>
  <Application>Microsoft Office PowerPoint</Application>
  <PresentationFormat>Widescreen</PresentationFormat>
  <Paragraphs>280</Paragraphs>
  <Slides>29</Slides>
  <Notes>24</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0</vt:i4>
      </vt:variant>
      <vt:variant>
        <vt:lpstr>Slide Titles</vt:lpstr>
      </vt:variant>
      <vt:variant>
        <vt:i4>29</vt:i4>
      </vt:variant>
    </vt:vector>
  </HeadingPairs>
  <TitlesOfParts>
    <vt:vector size="42" baseType="lpstr">
      <vt:lpstr>Afek 1.5 AAA</vt:lpstr>
      <vt:lpstr>Almoni ML v5 AAA Medium</vt:lpstr>
      <vt:lpstr>Almoni ML v5 AAA Ultra</vt:lpstr>
      <vt:lpstr>Almoni Tzar ML v5 AAA UltraLigh</vt:lpstr>
      <vt:lpstr>Arial</vt:lpstr>
      <vt:lpstr>Calibri</vt:lpstr>
      <vt:lpstr>Fb MatadorEnHeb Black</vt:lpstr>
      <vt:lpstr>Gill Sans MT</vt:lpstr>
      <vt:lpstr>Noto Sans Hebrew</vt:lpstr>
      <vt:lpstr>Noto Sans Hebrew Black</vt:lpstr>
      <vt:lpstr>Symbol</vt:lpstr>
      <vt:lpstr>Walbaum Display</vt:lpstr>
      <vt:lpstr>3DFloatVTI</vt:lpstr>
      <vt:lpstr>האם ניתן לחזות  מגמת צריכה  בענפי שירות מסוימים</vt:lpstr>
      <vt:lpstr>רעיון הפרויקט</vt:lpstr>
      <vt:lpstr>שלבי הפרויקט</vt:lpstr>
      <vt:lpstr>הרכשת נתונים</vt:lpstr>
      <vt:lpstr>הרכשת נתונים</vt:lpstr>
      <vt:lpstr>הרכשת נתונים</vt:lpstr>
      <vt:lpstr>הרכשת נתונים</vt:lpstr>
      <vt:lpstr>הרכשת נתונים</vt:lpstr>
      <vt:lpstr>הרכשת נתונים</vt:lpstr>
      <vt:lpstr>טיפול בנתונים</vt:lpstr>
      <vt:lpstr>טיפול בנתונים</vt:lpstr>
      <vt:lpstr>טיפול בנתונים</vt:lpstr>
      <vt:lpstr>טיפול בנתונים</vt:lpstr>
      <vt:lpstr>ניתוח נתונים מתקדם (EDA)</vt:lpstr>
      <vt:lpstr>ניתוח נתונים מתקדם (EDA)</vt:lpstr>
      <vt:lpstr>ניתוח נתונים מתקדם (EDA)</vt:lpstr>
      <vt:lpstr>ניתוח נתונים מתקדם (EDA)</vt:lpstr>
      <vt:lpstr>ניתוח נתונים מתקדם (EDA)</vt:lpstr>
      <vt:lpstr>Introduction</vt:lpstr>
      <vt:lpstr>Topic one</vt:lpstr>
      <vt:lpstr>Chart</vt:lpstr>
      <vt:lpstr>Table</vt:lpstr>
      <vt:lpstr>The way to get started is to quit talking and begin doing.</vt:lpstr>
      <vt:lpstr>Team</vt:lpstr>
      <vt:lpstr>Timeline</vt:lpstr>
      <vt:lpstr>Content </vt:lpstr>
      <vt:lpstr>Content 2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האם ניתן לחזות  מגמת צריכה  בענפי שירות מסוימים</dc:title>
  <dc:creator>Daniel Ventura</dc:creator>
  <cp:lastModifiedBy>Daniel Ventura</cp:lastModifiedBy>
  <cp:revision>38</cp:revision>
  <dcterms:created xsi:type="dcterms:W3CDTF">2023-02-20T12:04:46Z</dcterms:created>
  <dcterms:modified xsi:type="dcterms:W3CDTF">2023-02-20T22:04:42Z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